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notesMasterIdLst>
    <p:notesMasterId r:id="rId22"/>
  </p:notesMasterIdLst>
  <p:handoutMasterIdLst>
    <p:handoutMasterId r:id="rId23"/>
  </p:handoutMasterIdLst>
  <p:sldIdLst>
    <p:sldId id="269" r:id="rId2"/>
    <p:sldId id="318" r:id="rId3"/>
    <p:sldId id="331" r:id="rId4"/>
    <p:sldId id="323" r:id="rId5"/>
    <p:sldId id="330" r:id="rId6"/>
    <p:sldId id="332" r:id="rId7"/>
    <p:sldId id="333" r:id="rId8"/>
    <p:sldId id="334" r:id="rId9"/>
    <p:sldId id="324" r:id="rId10"/>
    <p:sldId id="325" r:id="rId11"/>
    <p:sldId id="313" r:id="rId12"/>
    <p:sldId id="322" r:id="rId13"/>
    <p:sldId id="320" r:id="rId14"/>
    <p:sldId id="329" r:id="rId15"/>
    <p:sldId id="295" r:id="rId16"/>
    <p:sldId id="303" r:id="rId17"/>
    <p:sldId id="328" r:id="rId18"/>
    <p:sldId id="296" r:id="rId19"/>
    <p:sldId id="300" r:id="rId20"/>
    <p:sldId id="289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70C0"/>
    <a:srgbClr val="0377D2"/>
    <a:srgbClr val="005BAC"/>
    <a:srgbClr val="20ADE8"/>
    <a:srgbClr val="1B89FF"/>
    <a:srgbClr val="F49600"/>
    <a:srgbClr val="F9594A"/>
    <a:srgbClr val="F48E00"/>
    <a:srgbClr val="F0BF4C"/>
    <a:srgbClr val="F1B3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248" autoAdjust="0"/>
    <p:restoredTop sz="94164" autoAdjust="0"/>
  </p:normalViewPr>
  <p:slideViewPr>
    <p:cSldViewPr snapToGrid="0" snapToObjects="1">
      <p:cViewPr varScale="1">
        <p:scale>
          <a:sx n="70" d="100"/>
          <a:sy n="70" d="100"/>
        </p:scale>
        <p:origin x="-570" y="-10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10" d="100"/>
        <a:sy n="110" d="100"/>
      </p:scale>
      <p:origin x="0" y="3396"/>
    </p:cViewPr>
  </p:sorterViewPr>
  <p:notesViewPr>
    <p:cSldViewPr snapToGrid="0" snapToObjects="1">
      <p:cViewPr varScale="1">
        <p:scale>
          <a:sx n="107" d="100"/>
          <a:sy n="107" d="100"/>
        </p:scale>
        <p:origin x="3296" y="184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>
            <a:extLst>
              <a:ext uri="{FF2B5EF4-FFF2-40B4-BE49-F238E27FC236}">
                <a16:creationId xmlns="" xmlns:a16="http://schemas.microsoft.com/office/drawing/2014/main" id="{543C787B-81DD-C243-BC19-2440E9E8A90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1603AA17-AF43-0B47-ADC1-F0D25F0AEB4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FD3B1F-E556-9A40-AC16-6EEB4F397694}" type="datetimeFigureOut">
              <a:rPr kumimoji="1" lang="zh-CN" altLang="en-US" smtClean="0"/>
              <a:pPr/>
              <a:t>2018/9/26 Wednesday</a:t>
            </a:fld>
            <a:endParaRPr kumimoji="1"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786513FA-44A8-6E47-9944-3D5346D4A6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5" name="幻灯片编号占位符 4">
            <a:extLst>
              <a:ext uri="{FF2B5EF4-FFF2-40B4-BE49-F238E27FC236}">
                <a16:creationId xmlns="" xmlns:a16="http://schemas.microsoft.com/office/drawing/2014/main" id="{E7D3FD7A-B764-1E46-A34C-97A7BD78629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06E2F0-BD6C-3D4A-B57B-6ADA7B8EFDC4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35507816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523F33-0895-4643-886E-B6EAB1F15219}" type="datetimeFigureOut">
              <a:rPr kumimoji="1" lang="zh-CN" altLang="en-US" smtClean="0"/>
              <a:pPr/>
              <a:t>2018/9/26 Wednesday</a:t>
            </a:fld>
            <a:endParaRPr kumimoji="1"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zh-CN" altLang="en-US"/>
              <a:t>编辑母版文本样式</a:t>
            </a:r>
          </a:p>
          <a:p>
            <a:pPr lvl="1"/>
            <a:r>
              <a:rPr kumimoji="1" lang="zh-CN" altLang="en-US"/>
              <a:t>第二级</a:t>
            </a:r>
          </a:p>
          <a:p>
            <a:pPr lvl="2"/>
            <a:r>
              <a:rPr kumimoji="1" lang="zh-CN" altLang="en-US"/>
              <a:t>第三级</a:t>
            </a:r>
          </a:p>
          <a:p>
            <a:pPr lvl="3"/>
            <a:r>
              <a:rPr kumimoji="1" lang="zh-CN" altLang="en-US"/>
              <a:t>第四级</a:t>
            </a:r>
          </a:p>
          <a:p>
            <a:pPr lvl="4"/>
            <a:r>
              <a:rPr kumimoji="1"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5307EF-1CC8-A048-AFC8-1D4028CCD605}" type="slidenum">
              <a:rPr kumimoji="1" lang="zh-CN" altLang="en-US" smtClean="0"/>
              <a:pPr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40732645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6B49978E-5A2B-6545-AF55-734723176E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D445CCB0-1E7B-784E-ADF1-21702E0C72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C7360CD-3D8B-C945-A55A-D6CC78B4A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43AC7-357A-47E5-B94E-767685D15180}" type="datetime1">
              <a:rPr kumimoji="1"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2018/9/26 Wednesday</a:t>
            </a:fld>
            <a:endParaRPr kumimoji="1"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F7553FEB-74F8-5541-B4DD-4B2D76D4F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幻灯片编号占位符 5">
            <a:extLst>
              <a:ext uri="{FF2B5EF4-FFF2-40B4-BE49-F238E27FC236}">
                <a16:creationId xmlns="" xmlns:a16="http://schemas.microsoft.com/office/drawing/2014/main" id="{43B7A1CD-A6B3-6A49-9CF7-A1624A32F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44F30-0C2C-634C-BB60-E358FC99D62E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C3156234-8FF7-B047-801A-A1CDC4672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" y="0"/>
            <a:ext cx="12188388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70912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300693D-2C8E-4142-BECF-1D2DEF979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5574B7F6-168A-D24F-91C3-C814DD92BB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编辑母版文本样式</a:t>
            </a:r>
          </a:p>
          <a:p>
            <a:pPr lvl="1"/>
            <a:r>
              <a:rPr kumimoji="1" lang="zh-CN" altLang="en-US"/>
              <a:t>第二级</a:t>
            </a:r>
          </a:p>
          <a:p>
            <a:pPr lvl="2"/>
            <a:r>
              <a:rPr kumimoji="1" lang="zh-CN" altLang="en-US"/>
              <a:t>第三级</a:t>
            </a:r>
          </a:p>
          <a:p>
            <a:pPr lvl="3"/>
            <a:r>
              <a:rPr kumimoji="1" lang="zh-CN" altLang="en-US"/>
              <a:t>第四级</a:t>
            </a:r>
          </a:p>
          <a:p>
            <a:pPr lvl="4"/>
            <a:r>
              <a:rPr kumimoji="1"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C1B172D0-E217-B440-A4E8-DCC2D603A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1222C-B8E8-4C73-8BCA-75BC28217B07}" type="datetime1">
              <a:rPr kumimoji="1"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2018/9/26 Wednesday</a:t>
            </a:fld>
            <a:endParaRPr kumimoji="1"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B732E72A-2899-134E-869A-10E75451D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幻灯片编号占位符 5">
            <a:extLst>
              <a:ext uri="{FF2B5EF4-FFF2-40B4-BE49-F238E27FC236}">
                <a16:creationId xmlns="" xmlns:a16="http://schemas.microsoft.com/office/drawing/2014/main" id="{D1544473-E503-3540-A3B6-E9160EE84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44F30-0C2C-634C-BB60-E358FC99D62E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幻灯片编号占位符 8">
            <a:extLst>
              <a:ext uri="{FF2B5EF4-FFF2-40B4-BE49-F238E27FC236}">
                <a16:creationId xmlns="" xmlns:a16="http://schemas.microsoft.com/office/drawing/2014/main" id="{C78CB547-A93A-0A4B-8D54-069457160281}"/>
              </a:ext>
            </a:extLst>
          </p:cNvPr>
          <p:cNvSpPr txBox="1">
            <a:spLocks/>
          </p:cNvSpPr>
          <p:nvPr userDrawn="1"/>
        </p:nvSpPr>
        <p:spPr>
          <a:xfrm>
            <a:off x="9686847" y="6492875"/>
            <a:ext cx="22671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Hans" altLang="en-US" dirty="0">
                <a:solidFill>
                  <a:prstClr val="black">
                    <a:tint val="75000"/>
                  </a:prstClr>
                </a:solidFill>
              </a:rPr>
              <a:t>第</a:t>
            </a:r>
            <a:fld id="{92544F30-0C2C-634C-BB60-E358FC99D62E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kumimoji="1" lang="zh-Hans" altLang="en-US" dirty="0">
                <a:solidFill>
                  <a:prstClr val="black">
                    <a:tint val="75000"/>
                  </a:prstClr>
                </a:solidFill>
              </a:rPr>
              <a:t>页</a:t>
            </a:r>
            <a:endParaRPr kumimoji="1"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BE6181FA-F694-F849-8B92-EFA5CB9E47C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" y="0"/>
            <a:ext cx="12188388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18401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143DB67B-F590-7F46-AD5D-ACCAF03728A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" y="0"/>
            <a:ext cx="12188386" cy="6857999"/>
          </a:xfrm>
          <a:prstGeom prst="rect">
            <a:avLst/>
          </a:prstGeom>
        </p:spPr>
      </p:pic>
      <p:sp>
        <p:nvSpPr>
          <p:cNvPr id="5" name="幻灯片编号占位符 8">
            <a:extLst>
              <a:ext uri="{FF2B5EF4-FFF2-40B4-BE49-F238E27FC236}">
                <a16:creationId xmlns="" xmlns:a16="http://schemas.microsoft.com/office/drawing/2014/main" id="{BF89C5E5-B0F5-AB4A-9A42-54D9B204EEC6}"/>
              </a:ext>
            </a:extLst>
          </p:cNvPr>
          <p:cNvSpPr txBox="1">
            <a:spLocks/>
          </p:cNvSpPr>
          <p:nvPr userDrawn="1"/>
        </p:nvSpPr>
        <p:spPr>
          <a:xfrm>
            <a:off x="9686847" y="6508234"/>
            <a:ext cx="22671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Hans" altLang="en-US" dirty="0">
                <a:solidFill>
                  <a:prstClr val="black">
                    <a:tint val="75000"/>
                  </a:prstClr>
                </a:solidFill>
              </a:rPr>
              <a:t>第</a:t>
            </a:r>
            <a:fld id="{92544F30-0C2C-634C-BB60-E358FC99D62E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kumimoji="1" lang="zh-Hans" altLang="en-US" dirty="0">
                <a:solidFill>
                  <a:prstClr val="black">
                    <a:tint val="75000"/>
                  </a:prstClr>
                </a:solidFill>
              </a:rPr>
              <a:t>页</a:t>
            </a:r>
            <a:endParaRPr kumimoji="1"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53466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幻灯片编号占位符 8">
            <a:extLst>
              <a:ext uri="{FF2B5EF4-FFF2-40B4-BE49-F238E27FC236}">
                <a16:creationId xmlns="" xmlns:a16="http://schemas.microsoft.com/office/drawing/2014/main" id="{BF89C5E5-B0F5-AB4A-9A42-54D9B204EEC6}"/>
              </a:ext>
            </a:extLst>
          </p:cNvPr>
          <p:cNvSpPr txBox="1">
            <a:spLocks/>
          </p:cNvSpPr>
          <p:nvPr userDrawn="1"/>
        </p:nvSpPr>
        <p:spPr>
          <a:xfrm>
            <a:off x="9686847" y="6508234"/>
            <a:ext cx="22671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Hans" altLang="en-US" dirty="0">
                <a:solidFill>
                  <a:prstClr val="black">
                    <a:tint val="75000"/>
                  </a:prstClr>
                </a:solidFill>
              </a:rPr>
              <a:t>第</a:t>
            </a:r>
            <a:fld id="{92544F30-0C2C-634C-BB60-E358FC99D62E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kumimoji="1" lang="zh-Hans" altLang="en-US" dirty="0">
                <a:solidFill>
                  <a:prstClr val="black">
                    <a:tint val="75000"/>
                  </a:prstClr>
                </a:solidFill>
              </a:rPr>
              <a:t>页</a:t>
            </a:r>
            <a:endParaRPr kumimoji="1"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624779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757232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幻灯片编号占位符 8">
            <a:extLst>
              <a:ext uri="{FF2B5EF4-FFF2-40B4-BE49-F238E27FC236}">
                <a16:creationId xmlns="" xmlns:a16="http://schemas.microsoft.com/office/drawing/2014/main" id="{BF89C5E5-B0F5-AB4A-9A42-54D9B204EEC6}"/>
              </a:ext>
            </a:extLst>
          </p:cNvPr>
          <p:cNvSpPr txBox="1">
            <a:spLocks/>
          </p:cNvSpPr>
          <p:nvPr userDrawn="1"/>
        </p:nvSpPr>
        <p:spPr>
          <a:xfrm>
            <a:off x="9686847" y="6508234"/>
            <a:ext cx="22671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kumimoji="1" lang="zh-Hans" altLang="en-US" dirty="0">
                <a:solidFill>
                  <a:prstClr val="black">
                    <a:tint val="75000"/>
                  </a:prstClr>
                </a:solidFill>
              </a:rPr>
              <a:t>第</a:t>
            </a:r>
            <a:fld id="{92544F30-0C2C-634C-BB60-E358FC99D62E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r>
              <a:rPr kumimoji="1" lang="zh-Hans" altLang="en-US" dirty="0">
                <a:solidFill>
                  <a:prstClr val="black">
                    <a:tint val="75000"/>
                  </a:prstClr>
                </a:solidFill>
              </a:rPr>
              <a:t>页</a:t>
            </a:r>
            <a:endParaRPr kumimoji="1"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7B02F2FC-0D62-BB4A-AA7B-E4B7C39FB2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" y="0"/>
            <a:ext cx="12188388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478136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B0BD5991-9EC2-8C42-B4EA-84E7AB3D43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10592140-7605-D54A-AC83-05CE03439D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编辑母版文本样式</a:t>
            </a:r>
          </a:p>
          <a:p>
            <a:pPr lvl="1"/>
            <a:r>
              <a:rPr kumimoji="1" lang="zh-CN" altLang="en-US"/>
              <a:t>第二级</a:t>
            </a:r>
          </a:p>
          <a:p>
            <a:pPr lvl="2"/>
            <a:r>
              <a:rPr kumimoji="1" lang="zh-CN" altLang="en-US"/>
              <a:t>第三级</a:t>
            </a:r>
          </a:p>
          <a:p>
            <a:pPr lvl="3"/>
            <a:r>
              <a:rPr kumimoji="1" lang="zh-CN" altLang="en-US"/>
              <a:t>第四级</a:t>
            </a:r>
          </a:p>
          <a:p>
            <a:pPr lvl="4"/>
            <a:r>
              <a:rPr kumimoji="1"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E9942D7-B6DE-0B40-B4DA-EB9FC1DBC8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E62EF3-1AB7-45FD-BF39-6C29EF9F4709}" type="datetime1">
              <a:rPr kumimoji="1"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2018/9/26 Wednesday</a:t>
            </a:fld>
            <a:endParaRPr kumimoji="1"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幻灯片编号占位符 5">
            <a:extLst>
              <a:ext uri="{FF2B5EF4-FFF2-40B4-BE49-F238E27FC236}">
                <a16:creationId xmlns="" xmlns:a16="http://schemas.microsoft.com/office/drawing/2014/main" id="{645E4A08-7D36-9C4A-822B-5B0374E1B6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44F30-0C2C-634C-BB60-E358FC99D62E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85101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93" r:id="rId3"/>
    <p:sldLayoutId id="2147483712" r:id="rId4"/>
    <p:sldLayoutId id="2147483702" r:id="rId5"/>
    <p:sldLayoutId id="2147483714" r:id="rId6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baike.baidu.com/item/%E4%B8%AD%E5%9B%BD%E5%8D%81%E4%BD%B3%E5%AE%9C%E5%B1%85%E5%9F%8E%E5%B8%82" TargetMode="External"/><Relationship Id="rId13" Type="http://schemas.openxmlformats.org/officeDocument/2006/relationships/hyperlink" Target="https://baike.baidu.com/item/%E5%85%A8%E5%9B%BD%E6%96%87%E6%98%8E%E5%9F%8E%E5%B8%82" TargetMode="External"/><Relationship Id="rId3" Type="http://schemas.openxmlformats.org/officeDocument/2006/relationships/hyperlink" Target="https://baike.baidu.com/item/%E5%9B%BD%E5%AE%B6%E5%8D%AB%E7%94%9F%E5%9F%8E%E5%B8%82" TargetMode="External"/><Relationship Id="rId7" Type="http://schemas.openxmlformats.org/officeDocument/2006/relationships/hyperlink" Target="https://baike.baidu.com/item/%E4%B8%AD%E5%9B%BD%E4%BC%98%E7%A7%80%E6%97%85%E6%B8%B8%E5%9F%8E%E5%B8%82" TargetMode="External"/><Relationship Id="rId12" Type="http://schemas.openxmlformats.org/officeDocument/2006/relationships/hyperlink" Target="https://baike.baidu.com/item/%E8%81%94%E5%90%88%E5%9B%BD%E4%BA%BA%E5%B1%85%E5%A5%96" TargetMode="External"/><Relationship Id="rId2" Type="http://schemas.openxmlformats.org/officeDocument/2006/relationships/hyperlink" Target="https://baike.baidu.com/item/%E5%85%A8%E5%9B%BD%E5%8F%8C%E6%8B%A5%E6%A8%A1%E8%8C%83%E5%9F%8E%E5%B8%82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baike.baidu.com/item/%E5%85%A8%E5%9B%BD%E7%BB%BF%E5%8C%96%E6%A8%A1%E8%8C%83%E5%9F%8E%E5%B8%82" TargetMode="External"/><Relationship Id="rId11" Type="http://schemas.openxmlformats.org/officeDocument/2006/relationships/hyperlink" Target="https://baike.baidu.com/item/%E4%B8%AD%E5%9B%BD%E4%BA%BA%E5%B1%85%E7%8E%AF%E5%A2%83%E5%A5%96" TargetMode="External"/><Relationship Id="rId5" Type="http://schemas.openxmlformats.org/officeDocument/2006/relationships/hyperlink" Target="https://baike.baidu.com/item/%E5%9B%BD%E5%AE%B6%E7%8E%AF%E5%A2%83%E4%BF%9D%E6%8A%A4%E6%A8%A1%E8%8C%83%E5%9F%8E%E5%B8%82" TargetMode="External"/><Relationship Id="rId10" Type="http://schemas.openxmlformats.org/officeDocument/2006/relationships/hyperlink" Target="https://baike.baidu.com/item/%E4%B8%AD%E5%9B%BD%E6%9C%80%E5%85%B7%E5%B9%B8%E7%A6%8F%E6%84%9F%E5%9F%8E%E5%B8%82" TargetMode="External"/><Relationship Id="rId4" Type="http://schemas.openxmlformats.org/officeDocument/2006/relationships/hyperlink" Target="https://baike.baidu.com/item/%E5%9B%BD%E5%AE%B6%E5%9B%AD%E6%9E%97%E5%9F%8E%E5%B8%82" TargetMode="External"/><Relationship Id="rId9" Type="http://schemas.openxmlformats.org/officeDocument/2006/relationships/hyperlink" Target="https://baike.baidu.com/item/%E5%9B%BD%E9%99%85%E8%8A%B1%E5%9B%AD%E5%9F%8E%E5%B8%82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job.ccb.com/ccbjob/cn/job/branch_notice_list.jsp?planCode=20181344&amp;noticeType=1&amp;branchName=%BD%A8%D0%C5%BD%F0%C8%DA%BF%C6%BC%BC%D3%D0%CF%DE%D4%F0%C8%CE%B9%AB%CB%BE" TargetMode="External"/><Relationship Id="rId2" Type="http://schemas.openxmlformats.org/officeDocument/2006/relationships/hyperlink" Target="http://job.ccb.com/ccbjob/cn/job/branch_notice_list2.jsp?noticeType=1&amp;bankName=%BD%A8%D0%C5%BD%F0%C8%DA%BF%C6%BC%BC%D3%D0%CF%DE%D4%F0%C8%CE%B9%AB%CB%BE" TargetMode="Externa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="" xmlns:a16="http://schemas.microsoft.com/office/drawing/2014/main" id="{2ABF02A3-3D75-5845-9842-B029D0E6B1DA}"/>
              </a:ext>
            </a:extLst>
          </p:cNvPr>
          <p:cNvSpPr/>
          <p:nvPr/>
        </p:nvSpPr>
        <p:spPr>
          <a:xfrm>
            <a:off x="8178784" y="5238154"/>
            <a:ext cx="13195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r>
              <a:rPr lang="zh-CN" altLang="en-US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endParaRPr lang="zh-CN" altLang="en-US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16DBD6D9-9203-3E4B-A607-5DE18EFDE8F2}"/>
              </a:ext>
            </a:extLst>
          </p:cNvPr>
          <p:cNvSpPr txBox="1"/>
          <p:nvPr/>
        </p:nvSpPr>
        <p:spPr>
          <a:xfrm>
            <a:off x="4696433" y="2034961"/>
            <a:ext cx="7952933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4400" b="1" dirty="0" smtClean="0">
                <a:solidFill>
                  <a:prstClr val="white"/>
                </a:solidFill>
                <a:latin typeface="Arial"/>
                <a:ea typeface="微软雅黑"/>
                <a:sym typeface="Arial"/>
              </a:rPr>
              <a:t>建信金融科技有限责任公司</a:t>
            </a:r>
            <a:endParaRPr kumimoji="1" lang="en-US" altLang="zh-CN" sz="4400" b="1" dirty="0" smtClean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  <a:p>
            <a:pPr algn="ctr"/>
            <a:r>
              <a:rPr kumimoji="1" lang="en-US" altLang="zh-CN" sz="4400" b="1" dirty="0" smtClean="0">
                <a:solidFill>
                  <a:prstClr val="white"/>
                </a:solidFill>
                <a:latin typeface="Arial"/>
                <a:ea typeface="微软雅黑"/>
                <a:sym typeface="Arial"/>
              </a:rPr>
              <a:t>2019</a:t>
            </a:r>
            <a:r>
              <a:rPr kumimoji="1" lang="zh-CN" altLang="en-US" sz="4400" b="1" dirty="0" smtClean="0">
                <a:solidFill>
                  <a:prstClr val="white"/>
                </a:solidFill>
                <a:latin typeface="Arial"/>
                <a:ea typeface="微软雅黑"/>
                <a:sym typeface="Arial"/>
              </a:rPr>
              <a:t>年度校园招聘</a:t>
            </a:r>
            <a:endParaRPr kumimoji="1" lang="en-US" altLang="zh-CN" sz="4400" b="1" dirty="0" smtClean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  <a:p>
            <a:pPr algn="ctr"/>
            <a:endParaRPr kumimoji="1" lang="en-US" altLang="zh-CN" sz="2400" b="1" dirty="0" smtClean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  <a:p>
            <a:pPr algn="ctr"/>
            <a:r>
              <a:rPr kumimoji="1" lang="zh-CN" altLang="en-US" sz="2400" b="1" dirty="0" smtClean="0">
                <a:solidFill>
                  <a:prstClr val="white"/>
                </a:solidFill>
                <a:latin typeface="Arial"/>
                <a:ea typeface="微软雅黑"/>
                <a:sym typeface="Arial"/>
              </a:rPr>
              <a:t>未来已来，我们同在</a:t>
            </a:r>
            <a:endParaRPr kumimoji="1" lang="zh-CN" altLang="en-US" sz="2400" b="1" dirty="0">
              <a:solidFill>
                <a:prstClr val="white"/>
              </a:solidFill>
              <a:latin typeface="Arial"/>
              <a:ea typeface="微软雅黑"/>
              <a:sym typeface="Arial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5816851" y="4310743"/>
            <a:ext cx="6312392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403188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>
            <a:extLst>
              <a:ext uri="{FF2B5EF4-FFF2-40B4-BE49-F238E27FC236}">
                <a16:creationId xmlns="" xmlns:a16="http://schemas.microsoft.com/office/drawing/2014/main" id="{A6500BE3-4FC9-C347-9CC4-EDC9EF9333B9}"/>
              </a:ext>
            </a:extLst>
          </p:cNvPr>
          <p:cNvSpPr/>
          <p:nvPr/>
        </p:nvSpPr>
        <p:spPr>
          <a:xfrm>
            <a:off x="505346" y="73245"/>
            <a:ext cx="1005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目录</a:t>
            </a:r>
            <a:endParaRPr lang="zh-CN" altLang="en-US" sz="32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" name="组合 16"/>
          <p:cNvGrpSpPr/>
          <p:nvPr/>
        </p:nvGrpSpPr>
        <p:grpSpPr>
          <a:xfrm>
            <a:off x="3818961" y="1672106"/>
            <a:ext cx="5351929" cy="604838"/>
            <a:chOff x="3240741" y="2048622"/>
            <a:chExt cx="5351929" cy="604838"/>
          </a:xfrm>
        </p:grpSpPr>
        <p:sp>
          <p:nvSpPr>
            <p:cNvPr id="15" name="椭圆 14"/>
            <p:cNvSpPr/>
            <p:nvPr/>
          </p:nvSpPr>
          <p:spPr>
            <a:xfrm>
              <a:off x="3240741" y="2048622"/>
              <a:ext cx="605118" cy="604838"/>
            </a:xfrm>
            <a:prstGeom prst="ellipse">
              <a:avLst/>
            </a:prstGeom>
            <a:solidFill>
              <a:srgbClr val="005B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一</a:t>
              </a:r>
              <a:endPara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343399" y="2075516"/>
              <a:ext cx="424927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关于我们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" name="组合 17"/>
          <p:cNvGrpSpPr/>
          <p:nvPr/>
        </p:nvGrpSpPr>
        <p:grpSpPr>
          <a:xfrm>
            <a:off x="3818961" y="2529576"/>
            <a:ext cx="5351929" cy="604838"/>
            <a:chOff x="3240741" y="2048622"/>
            <a:chExt cx="5351929" cy="604838"/>
          </a:xfrm>
        </p:grpSpPr>
        <p:sp>
          <p:nvSpPr>
            <p:cNvPr id="19" name="椭圆 18"/>
            <p:cNvSpPr/>
            <p:nvPr/>
          </p:nvSpPr>
          <p:spPr>
            <a:xfrm>
              <a:off x="3240741" y="2048622"/>
              <a:ext cx="605118" cy="604838"/>
            </a:xfrm>
            <a:prstGeom prst="ellipse">
              <a:avLst/>
            </a:prstGeom>
            <a:solidFill>
              <a:srgbClr val="005B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二</a:t>
              </a:r>
              <a:endPara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343399" y="2075516"/>
              <a:ext cx="424927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招聘需</a:t>
              </a:r>
              <a:r>
                <a:rPr lang="zh-CN" altLang="en-US" sz="2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求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组合 20"/>
          <p:cNvGrpSpPr/>
          <p:nvPr/>
        </p:nvGrpSpPr>
        <p:grpSpPr>
          <a:xfrm>
            <a:off x="3818961" y="3387046"/>
            <a:ext cx="5351929" cy="604838"/>
            <a:chOff x="3240741" y="2048622"/>
            <a:chExt cx="5351929" cy="604838"/>
          </a:xfrm>
        </p:grpSpPr>
        <p:sp>
          <p:nvSpPr>
            <p:cNvPr id="22" name="椭圆 21"/>
            <p:cNvSpPr/>
            <p:nvPr/>
          </p:nvSpPr>
          <p:spPr>
            <a:xfrm>
              <a:off x="3240741" y="2048622"/>
              <a:ext cx="605118" cy="604838"/>
            </a:xfrm>
            <a:prstGeom prst="ellipse">
              <a:avLst/>
            </a:prstGeom>
            <a:solidFill>
              <a:srgbClr val="005B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三</a:t>
              </a:r>
              <a:endPara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343399" y="2075516"/>
              <a:ext cx="424927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薪酬福利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组合 23"/>
          <p:cNvGrpSpPr/>
          <p:nvPr/>
        </p:nvGrpSpPr>
        <p:grpSpPr>
          <a:xfrm>
            <a:off x="3818961" y="4244516"/>
            <a:ext cx="5351929" cy="604838"/>
            <a:chOff x="3240741" y="2048622"/>
            <a:chExt cx="5351929" cy="604838"/>
          </a:xfrm>
        </p:grpSpPr>
        <p:sp>
          <p:nvSpPr>
            <p:cNvPr id="25" name="椭圆 24"/>
            <p:cNvSpPr/>
            <p:nvPr/>
          </p:nvSpPr>
          <p:spPr>
            <a:xfrm>
              <a:off x="3240741" y="2048622"/>
              <a:ext cx="605118" cy="604838"/>
            </a:xfrm>
            <a:prstGeom prst="ellipse">
              <a:avLst/>
            </a:prstGeom>
            <a:solidFill>
              <a:srgbClr val="005B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四</a:t>
              </a:r>
              <a:endPara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4343399" y="2075516"/>
              <a:ext cx="424927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发展空间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" name="组合 26"/>
          <p:cNvGrpSpPr/>
          <p:nvPr/>
        </p:nvGrpSpPr>
        <p:grpSpPr>
          <a:xfrm>
            <a:off x="3818961" y="5101986"/>
            <a:ext cx="5351929" cy="604838"/>
            <a:chOff x="3240741" y="2048622"/>
            <a:chExt cx="5351929" cy="604838"/>
          </a:xfrm>
        </p:grpSpPr>
        <p:sp>
          <p:nvSpPr>
            <p:cNvPr id="28" name="椭圆 27"/>
            <p:cNvSpPr/>
            <p:nvPr/>
          </p:nvSpPr>
          <p:spPr>
            <a:xfrm>
              <a:off x="3240741" y="2048622"/>
              <a:ext cx="605118" cy="604838"/>
            </a:xfrm>
            <a:prstGeom prst="ellipse">
              <a:avLst/>
            </a:prstGeom>
            <a:solidFill>
              <a:srgbClr val="005BA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五</a:t>
              </a:r>
              <a:endParaRPr lang="zh-CN" altLang="en-US" sz="24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343399" y="2075516"/>
              <a:ext cx="424927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应</a:t>
              </a:r>
              <a:r>
                <a:rPr lang="zh-CN" altLang="en-US" sz="28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聘通道</a:t>
              </a:r>
              <a:endPara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1046041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A6500BE3-4FC9-C347-9CC4-EDC9EF9333B9}"/>
              </a:ext>
            </a:extLst>
          </p:cNvPr>
          <p:cNvSpPr/>
          <p:nvPr/>
        </p:nvSpPr>
        <p:spPr>
          <a:xfrm>
            <a:off x="505346" y="73245"/>
            <a:ext cx="45624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一、关于我们</a:t>
            </a:r>
            <a:r>
              <a:rPr lang="en-US" altLang="zh-CN" sz="28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-</a:t>
            </a:r>
            <a:r>
              <a:rPr lang="zh-CN" altLang="en-US" sz="20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所在城市：厦门</a:t>
            </a:r>
          </a:p>
        </p:txBody>
      </p:sp>
      <p:pic>
        <p:nvPicPr>
          <p:cNvPr id="4" name="图片 3" descr="0925_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4460" y="759439"/>
            <a:ext cx="9118221" cy="611205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2778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A6500BE3-4FC9-C347-9CC4-EDC9EF9333B9}"/>
              </a:ext>
            </a:extLst>
          </p:cNvPr>
          <p:cNvSpPr/>
          <p:nvPr/>
        </p:nvSpPr>
        <p:spPr>
          <a:xfrm>
            <a:off x="505346" y="73245"/>
            <a:ext cx="45624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一、关于我们</a:t>
            </a:r>
            <a:r>
              <a:rPr lang="en-US" altLang="zh-CN" sz="28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-</a:t>
            </a:r>
            <a:r>
              <a:rPr lang="zh-CN" altLang="en-US" sz="20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所在城市：厦门</a:t>
            </a:r>
          </a:p>
        </p:txBody>
      </p:sp>
      <p:pic>
        <p:nvPicPr>
          <p:cNvPr id="5" name="图片 4" descr="2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2925" y="784745"/>
            <a:ext cx="9771246" cy="604595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2778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A6500BE3-4FC9-C347-9CC4-EDC9EF9333B9}"/>
              </a:ext>
            </a:extLst>
          </p:cNvPr>
          <p:cNvSpPr/>
          <p:nvPr/>
        </p:nvSpPr>
        <p:spPr>
          <a:xfrm>
            <a:off x="505346" y="73245"/>
            <a:ext cx="45624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一、关于我们</a:t>
            </a:r>
            <a:r>
              <a:rPr lang="en-US" altLang="zh-CN" sz="28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-</a:t>
            </a:r>
            <a:r>
              <a:rPr lang="zh-CN" altLang="en-US" sz="20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所在城市：厦门</a:t>
            </a:r>
          </a:p>
        </p:txBody>
      </p:sp>
      <p:pic>
        <p:nvPicPr>
          <p:cNvPr id="4" name="图片 3" descr="0925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709" y="783424"/>
            <a:ext cx="10790366" cy="607457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2778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A6500BE3-4FC9-C347-9CC4-EDC9EF9333B9}"/>
              </a:ext>
            </a:extLst>
          </p:cNvPr>
          <p:cNvSpPr/>
          <p:nvPr/>
        </p:nvSpPr>
        <p:spPr>
          <a:xfrm>
            <a:off x="505346" y="73245"/>
            <a:ext cx="45624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一、关于我们</a:t>
            </a:r>
            <a:r>
              <a:rPr lang="en-US" altLang="zh-CN" sz="28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-</a:t>
            </a:r>
            <a:r>
              <a:rPr lang="zh-CN" altLang="en-US" sz="20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所在城市：厦门</a:t>
            </a:r>
          </a:p>
        </p:txBody>
      </p:sp>
      <p:pic>
        <p:nvPicPr>
          <p:cNvPr id="4" name="图片 3" descr="0925_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4021" y="762000"/>
            <a:ext cx="8128000" cy="6096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2778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A6500BE3-4FC9-C347-9CC4-EDC9EF9333B9}"/>
              </a:ext>
            </a:extLst>
          </p:cNvPr>
          <p:cNvSpPr/>
          <p:nvPr/>
        </p:nvSpPr>
        <p:spPr>
          <a:xfrm>
            <a:off x="505346" y="73245"/>
            <a:ext cx="45624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一、关于我们</a:t>
            </a:r>
            <a:r>
              <a:rPr lang="en-US" altLang="zh-CN" sz="28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-</a:t>
            </a:r>
            <a:r>
              <a:rPr lang="zh-CN" altLang="en-US" sz="20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所在城市：厦门</a:t>
            </a:r>
          </a:p>
        </p:txBody>
      </p:sp>
      <p:pic>
        <p:nvPicPr>
          <p:cNvPr id="4" name="图片 3" descr="0925_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1632" y="808148"/>
            <a:ext cx="9034440" cy="601693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2778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="" xmlns:a16="http://schemas.microsoft.com/office/drawing/2014/main" id="{A6500BE3-4FC9-C347-9CC4-EDC9EF9333B9}"/>
              </a:ext>
            </a:extLst>
          </p:cNvPr>
          <p:cNvSpPr/>
          <p:nvPr/>
        </p:nvSpPr>
        <p:spPr>
          <a:xfrm>
            <a:off x="505346" y="73245"/>
            <a:ext cx="45624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一、关于我们</a:t>
            </a:r>
            <a:r>
              <a:rPr lang="en-US" altLang="zh-CN" sz="28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-</a:t>
            </a:r>
            <a:r>
              <a:rPr lang="zh-CN" altLang="en-US" sz="20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所在城市：厦门</a:t>
            </a:r>
          </a:p>
        </p:txBody>
      </p:sp>
      <p:pic>
        <p:nvPicPr>
          <p:cNvPr id="4" name="图片 3" descr="0925_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43346" y="658020"/>
            <a:ext cx="3748654" cy="4995081"/>
          </a:xfrm>
          <a:prstGeom prst="rect">
            <a:avLst/>
          </a:prstGeom>
        </p:spPr>
      </p:pic>
      <p:pic>
        <p:nvPicPr>
          <p:cNvPr id="5" name="图片 4" descr="0925_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58020"/>
            <a:ext cx="3851170" cy="5131684"/>
          </a:xfrm>
          <a:prstGeom prst="rect">
            <a:avLst/>
          </a:prstGeom>
        </p:spPr>
      </p:pic>
      <p:pic>
        <p:nvPicPr>
          <p:cNvPr id="6" name="图片 5" descr="0925_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84809" y="2591291"/>
            <a:ext cx="5158537" cy="371575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2778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17"/>
          <p:cNvSpPr txBox="1"/>
          <p:nvPr/>
        </p:nvSpPr>
        <p:spPr>
          <a:xfrm>
            <a:off x="505346" y="1129145"/>
            <a:ext cx="1136734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■ 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厦门，别称鹭岛。 副省级城市、经济特区，东南沿海重要的中心城市、港口及风景旅游城市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■ 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国际花园城市、中国人居环境奖、联合国人居奖、中国十佳宜居城市、中国最具幸福感城市等近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项殊荣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■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年，厦门市“鼓浪屿：历史国际社区”成功申报世界文化遗产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图片 6" descr="白鹭洲夜景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4515" y="4826000"/>
            <a:ext cx="12191999" cy="2032000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="" xmlns:a16="http://schemas.microsoft.com/office/drawing/2014/main" id="{A6500BE3-4FC9-C347-9CC4-EDC9EF9333B9}"/>
              </a:ext>
            </a:extLst>
          </p:cNvPr>
          <p:cNvSpPr/>
          <p:nvPr/>
        </p:nvSpPr>
        <p:spPr>
          <a:xfrm>
            <a:off x="505346" y="73245"/>
            <a:ext cx="45624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一、关于我们</a:t>
            </a:r>
            <a:r>
              <a:rPr lang="en-US" altLang="zh-CN" sz="28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-</a:t>
            </a:r>
            <a:r>
              <a:rPr lang="zh-CN" altLang="en-US" sz="20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所在城市：厦门</a:t>
            </a:r>
            <a:endParaRPr lang="zh-CN" altLang="en-US" sz="2400" b="1" dirty="0" smtClean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2778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表格 39"/>
          <p:cNvGraphicFramePr>
            <a:graphicFrameLocks noGrp="1"/>
          </p:cNvGraphicFramePr>
          <p:nvPr/>
        </p:nvGraphicFramePr>
        <p:xfrm>
          <a:off x="1104904" y="859405"/>
          <a:ext cx="10825838" cy="5599011"/>
        </p:xfrm>
        <a:graphic>
          <a:graphicData uri="http://schemas.openxmlformats.org/drawingml/2006/table">
            <a:tbl>
              <a:tblPr/>
              <a:tblGrid>
                <a:gridCol w="2187327"/>
                <a:gridCol w="1758438"/>
                <a:gridCol w="2044364"/>
                <a:gridCol w="1661940"/>
                <a:gridCol w="2099713"/>
                <a:gridCol w="1074056"/>
              </a:tblGrid>
              <a:tr h="156383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荣誉称号</a:t>
                      </a:r>
                    </a:p>
                  </a:txBody>
                  <a:tcPr marL="7819" marR="7819" marT="7819" marB="0" anchor="ctr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获得年份</a:t>
                      </a:r>
                    </a:p>
                  </a:txBody>
                  <a:tcPr marL="7819" marR="7819" marT="7819" marB="0" anchor="ctr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荣誉称号</a:t>
                      </a:r>
                    </a:p>
                  </a:txBody>
                  <a:tcPr marL="7819" marR="7819" marT="7819" marB="0" anchor="ctr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获得年份</a:t>
                      </a:r>
                    </a:p>
                  </a:txBody>
                  <a:tcPr marL="7819" marR="7819" marT="7819" marB="0" anchor="ctr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荣誉称号</a:t>
                      </a:r>
                    </a:p>
                  </a:txBody>
                  <a:tcPr marL="7819" marR="7819" marT="7819" marB="0" anchor="ctr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获得年份</a:t>
                      </a:r>
                    </a:p>
                  </a:txBody>
                  <a:tcPr marL="7819" marR="7819" marT="7819" marB="0" anchor="ctr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  <a:tr h="258032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600" b="0" i="0" u="sng" strike="noStrike" dirty="0">
                          <a:solidFill>
                            <a:srgbClr val="0000FF"/>
                          </a:solidFill>
                          <a:latin typeface="宋体"/>
                          <a:hlinkClick r:id="rId2"/>
                        </a:rPr>
                        <a:t>全国双拥模范城市</a:t>
                      </a:r>
                      <a:endParaRPr lang="zh-CN" altLang="en-US" sz="1600" b="0" i="0" u="sng" strike="noStrike" dirty="0">
                        <a:solidFill>
                          <a:srgbClr val="0000FF"/>
                        </a:solidFill>
                        <a:latin typeface="宋体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1991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年起连续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届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中国青年喜爱的旅游目的地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2006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年、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2007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年、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2008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中国十大低碳城市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2011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8032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600" b="0" i="0" u="sng" strike="noStrike" dirty="0">
                          <a:solidFill>
                            <a:srgbClr val="0000FF"/>
                          </a:solidFill>
                          <a:latin typeface="宋体"/>
                          <a:hlinkClick r:id="rId3"/>
                        </a:rPr>
                        <a:t>国家卫生城市</a:t>
                      </a:r>
                      <a:endParaRPr lang="zh-CN" altLang="en-US" sz="1600" b="0" i="0" u="sng" strike="noStrike" dirty="0">
                        <a:solidFill>
                          <a:srgbClr val="0000FF"/>
                        </a:solidFill>
                        <a:latin typeface="宋体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1996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年～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2011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年（连续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年）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最受农民工欢迎十大城市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2007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中国十大创新型城市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2011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8032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600" b="0" i="0" u="sng" strike="noStrike" dirty="0">
                          <a:solidFill>
                            <a:srgbClr val="0000FF"/>
                          </a:solidFill>
                          <a:latin typeface="宋体"/>
                          <a:hlinkClick r:id="rId4"/>
                        </a:rPr>
                        <a:t>国家园林城市</a:t>
                      </a:r>
                      <a:endParaRPr lang="zh-CN" altLang="en-US" sz="1600" b="0" i="0" u="sng" strike="noStrike" dirty="0">
                        <a:solidFill>
                          <a:srgbClr val="0000FF"/>
                        </a:solidFill>
                        <a:latin typeface="宋体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1997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全国宜居城市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2007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年、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2011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最浪漫休闲城市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2011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8032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600" b="0" i="0" u="sng" strike="noStrike" dirty="0">
                          <a:solidFill>
                            <a:srgbClr val="0000FF"/>
                          </a:solidFill>
                          <a:latin typeface="宋体"/>
                          <a:hlinkClick r:id="rId5"/>
                        </a:rPr>
                        <a:t>国家环境保护模范城市</a:t>
                      </a:r>
                      <a:endParaRPr lang="zh-CN" altLang="en-US" sz="1600" b="0" i="0" u="sng" strike="noStrike" dirty="0">
                        <a:solidFill>
                          <a:srgbClr val="0000FF"/>
                        </a:solidFill>
                        <a:latin typeface="宋体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1997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600" b="0" i="0" u="sng" strike="noStrike">
                          <a:solidFill>
                            <a:srgbClr val="0000FF"/>
                          </a:solidFill>
                          <a:latin typeface="宋体"/>
                          <a:hlinkClick r:id="rId6"/>
                        </a:rPr>
                        <a:t>全国绿化模范城市</a:t>
                      </a:r>
                      <a:endParaRPr lang="zh-CN" altLang="en-US" sz="1600" b="0" i="0" u="sng" strike="noStrike">
                        <a:solidFill>
                          <a:srgbClr val="0000FF"/>
                        </a:solidFill>
                        <a:latin typeface="宋体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2007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年、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2008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全国创业先进城市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2012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8032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全国科教兴市先进城市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1998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中国最具国际竞争力旅游城市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2007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国家森林城市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333333"/>
                          </a:solidFill>
                          <a:latin typeface="Arial"/>
                        </a:rPr>
                        <a:t>2013</a:t>
                      </a:r>
                      <a:r>
                        <a:rPr lang="zh-CN" altLang="en-US" sz="1100" b="0" i="0" u="none" strike="noStrike">
                          <a:solidFill>
                            <a:srgbClr val="333333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3138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600" b="0" i="0" u="sng" strike="noStrike" dirty="0">
                          <a:solidFill>
                            <a:srgbClr val="0000FF"/>
                          </a:solidFill>
                          <a:latin typeface="宋体"/>
                          <a:hlinkClick r:id="rId7"/>
                        </a:rPr>
                        <a:t>中国优秀旅游城市</a:t>
                      </a:r>
                      <a:endParaRPr lang="zh-CN" altLang="en-US" sz="1600" b="0" i="0" u="sng" strike="noStrike" dirty="0">
                        <a:solidFill>
                          <a:srgbClr val="0000FF"/>
                        </a:solidFill>
                        <a:latin typeface="宋体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1999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全国节水型城市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2009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首批创建全国法治城市先进单位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2013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8032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全国无偿献血先进城市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1999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年、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2004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600" b="0" i="0" u="sng" strike="noStrike">
                          <a:solidFill>
                            <a:srgbClr val="0000FF"/>
                          </a:solidFill>
                          <a:latin typeface="宋体"/>
                          <a:hlinkClick r:id="rId8"/>
                        </a:rPr>
                        <a:t>中国十佳宜居城市</a:t>
                      </a:r>
                      <a:endParaRPr lang="zh-CN" altLang="en-US" sz="1600" b="0" i="0" u="sng" strike="noStrike">
                        <a:solidFill>
                          <a:srgbClr val="0000FF"/>
                        </a:solidFill>
                        <a:latin typeface="宋体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2009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年、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2010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中国最美会议城市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2013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8032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全国创建文明城市工作先进城市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1999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年、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2003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中国旅游竞争力百强城市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2009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城市网络形象十佳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2013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3138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全国城市环境综合整治特别奖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2000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中国十大魅力会议目的地城市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2009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年、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2010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2015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年度中国十大智慧城市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2015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年</a:t>
                      </a:r>
                      <a:r>
                        <a:rPr lang="zh-CN" altLang="en-US" sz="1100" b="0" i="0" u="none" strike="noStrike">
                          <a:solidFill>
                            <a:srgbClr val="3366CC"/>
                          </a:solidFill>
                          <a:latin typeface="Arial"/>
                        </a:rPr>
                        <a:t> 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2766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全国“两基”教育先进城市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2001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全国人民防空先进城市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2010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600" b="0" i="0" u="sng" strike="noStrike">
                          <a:solidFill>
                            <a:srgbClr val="0000FF"/>
                          </a:solidFill>
                          <a:latin typeface="宋体"/>
                          <a:hlinkClick r:id="rId8"/>
                        </a:rPr>
                        <a:t>中国十佳宜居城市</a:t>
                      </a:r>
                      <a:endParaRPr lang="zh-CN" altLang="en-US" sz="1600" b="0" i="0" u="sng" strike="noStrike">
                        <a:solidFill>
                          <a:srgbClr val="0000FF"/>
                        </a:solidFill>
                        <a:latin typeface="宋体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2016</a:t>
                      </a: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年</a:t>
                      </a:r>
                      <a:r>
                        <a:rPr lang="zh-CN" altLang="en-US" sz="1100" b="0" i="0" u="none" strike="noStrike" dirty="0">
                          <a:solidFill>
                            <a:srgbClr val="3366CC"/>
                          </a:solidFill>
                          <a:latin typeface="Arial"/>
                        </a:rPr>
                        <a:t> 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61329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600" b="0" i="0" u="sng" strike="noStrike" dirty="0">
                          <a:solidFill>
                            <a:srgbClr val="0000FF"/>
                          </a:solidFill>
                          <a:latin typeface="宋体"/>
                          <a:hlinkClick r:id="rId9"/>
                        </a:rPr>
                        <a:t>国际花园城市</a:t>
                      </a:r>
                      <a:endParaRPr lang="zh-CN" altLang="en-US" sz="1600" b="0" i="0" u="sng" strike="noStrike" dirty="0">
                        <a:solidFill>
                          <a:srgbClr val="0000FF"/>
                        </a:solidFill>
                        <a:latin typeface="宋体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2002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中国服务外包示范城市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2010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600" b="0" i="0" u="sng" strike="noStrike">
                          <a:solidFill>
                            <a:srgbClr val="0000FF"/>
                          </a:solidFill>
                          <a:latin typeface="宋体"/>
                          <a:hlinkClick r:id="rId10"/>
                        </a:rPr>
                        <a:t>中国最具幸福感城市</a:t>
                      </a:r>
                      <a:endParaRPr lang="zh-CN" altLang="en-US" sz="1600" b="0" i="0" u="sng" strike="noStrike">
                        <a:solidFill>
                          <a:srgbClr val="0000FF"/>
                        </a:solidFill>
                        <a:latin typeface="宋体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2016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年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3138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全国交通管理模范水平（一等城市）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2003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中国十大最受关注会议目的地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2010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2017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年度中国十大品质休闲城市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2017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年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3138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600" b="0" i="0" u="sng" strike="noStrike" dirty="0">
                          <a:solidFill>
                            <a:srgbClr val="0000FF"/>
                          </a:solidFill>
                          <a:latin typeface="宋体"/>
                          <a:hlinkClick r:id="rId11"/>
                        </a:rPr>
                        <a:t>中国人居环境奖</a:t>
                      </a:r>
                      <a:endParaRPr lang="zh-CN" altLang="en-US" sz="1600" b="0" i="0" u="sng" strike="noStrike" dirty="0">
                        <a:solidFill>
                          <a:srgbClr val="0000FF"/>
                        </a:solidFill>
                        <a:latin typeface="宋体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2003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中国最佳绿色会议城市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2010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2017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中国特色魅力城市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强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2017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年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8244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600" b="0" i="0" u="sng" strike="noStrike" dirty="0">
                          <a:solidFill>
                            <a:srgbClr val="0000FF"/>
                          </a:solidFill>
                          <a:latin typeface="宋体"/>
                          <a:hlinkClick r:id="rId12"/>
                        </a:rPr>
                        <a:t>联合国人居奖</a:t>
                      </a:r>
                      <a:endParaRPr lang="zh-CN" altLang="en-US" sz="1600" b="0" i="0" u="sng" strike="noStrike" dirty="0">
                        <a:solidFill>
                          <a:srgbClr val="0000FF"/>
                        </a:solidFill>
                        <a:latin typeface="宋体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2004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中国十佳优质生活城市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2010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2017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年度中国最具投资潜力城市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强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2017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年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3138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600" b="0" i="0" u="sng" strike="noStrike" dirty="0">
                          <a:solidFill>
                            <a:srgbClr val="0000FF"/>
                          </a:solidFill>
                          <a:latin typeface="宋体"/>
                          <a:hlinkClick r:id="rId13"/>
                        </a:rPr>
                        <a:t>全国文明城市</a:t>
                      </a:r>
                      <a:endParaRPr lang="zh-CN" altLang="en-US" sz="1600" b="0" i="0" u="sng" strike="noStrike" dirty="0">
                        <a:solidFill>
                          <a:srgbClr val="0000FF"/>
                        </a:solidFill>
                        <a:latin typeface="宋体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2005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年、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2008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年、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2011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中国休闲城市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2010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年、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2011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年、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2012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2017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世界特色魅力城市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强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2017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宋体"/>
                        </a:rPr>
                        <a:t>年</a:t>
                      </a:r>
                      <a:endParaRPr lang="zh-CN" altLang="en-US" sz="11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8032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全国法制宣传教育先进城市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2006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年、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2011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中国青年喜爱的海西旅游目的地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2010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年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2018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畅游中国</a:t>
                      </a:r>
                      <a:r>
                        <a:rPr lang="en-US" altLang="zh-CN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100</a:t>
                      </a:r>
                      <a:r>
                        <a:rPr lang="zh-CN" altLang="en-U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城</a:t>
                      </a: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2018</a:t>
                      </a:r>
                      <a:r>
                        <a:rPr lang="zh-CN" altLang="en-US" sz="1100" b="0" i="0" u="none" strike="noStrike" dirty="0">
                          <a:solidFill>
                            <a:srgbClr val="000000"/>
                          </a:solidFill>
                          <a:latin typeface="宋体"/>
                        </a:rPr>
                        <a:t>年</a:t>
                      </a:r>
                      <a:endParaRPr lang="zh-CN" altLang="en-US" sz="11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19" marR="7819" marT="7819" marB="0" anchor="b">
                    <a:lnL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6E6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41" name="TextBox 40"/>
          <p:cNvSpPr txBox="1"/>
          <p:nvPr/>
        </p:nvSpPr>
        <p:spPr>
          <a:xfrm>
            <a:off x="235862" y="2249714"/>
            <a:ext cx="800219" cy="24384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000" dirty="0" smtClean="0"/>
              <a:t>城市荣誉</a:t>
            </a:r>
            <a:endParaRPr lang="zh-CN" altLang="en-US" sz="4000" dirty="0"/>
          </a:p>
        </p:txBody>
      </p:sp>
      <p:sp>
        <p:nvSpPr>
          <p:cNvPr id="5" name="矩形 4">
            <a:extLst>
              <a:ext uri="{FF2B5EF4-FFF2-40B4-BE49-F238E27FC236}">
                <a16:creationId xmlns="" xmlns:a16="http://schemas.microsoft.com/office/drawing/2014/main" id="{A6500BE3-4FC9-C347-9CC4-EDC9EF9333B9}"/>
              </a:ext>
            </a:extLst>
          </p:cNvPr>
          <p:cNvSpPr/>
          <p:nvPr/>
        </p:nvSpPr>
        <p:spPr>
          <a:xfrm>
            <a:off x="505346" y="73245"/>
            <a:ext cx="45624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一、关于我们</a:t>
            </a:r>
            <a:r>
              <a:rPr lang="en-US" altLang="zh-CN" sz="28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-</a:t>
            </a:r>
            <a:r>
              <a:rPr lang="zh-CN" altLang="en-US" sz="20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所在城市：厦门</a:t>
            </a:r>
            <a:endParaRPr lang="zh-CN" altLang="en-US" sz="2400" b="1" dirty="0" smtClean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2980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6815470" y="-2"/>
            <a:ext cx="5376529" cy="6858002"/>
          </a:xfrm>
          <a:prstGeom prst="rect">
            <a:avLst/>
          </a:prstGeom>
          <a:solidFill>
            <a:srgbClr val="005B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5" name="文本框 17"/>
          <p:cNvSpPr txBox="1"/>
          <p:nvPr/>
        </p:nvSpPr>
        <p:spPr>
          <a:xfrm>
            <a:off x="7112591" y="1129145"/>
            <a:ext cx="4730159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■ 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是中国建设银行股份有限公司旗下从事金融科技行业的全资子公司。</a:t>
            </a:r>
            <a:endParaRPr lang="en-US" altLang="zh-CN" sz="1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■</a:t>
            </a:r>
            <a:r>
              <a:rPr lang="zh-CN" altLang="en-US" sz="1400" b="1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是国有大型商业银行设立的第一家金融科技公司，国内商业银行内部科研力量整体市场运作的第一家。</a:t>
            </a:r>
            <a:endParaRPr lang="en-US" altLang="zh-CN" sz="1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■</a:t>
            </a:r>
            <a:r>
              <a:rPr lang="zh-CN" altLang="en-US" sz="1400" b="1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总部位于上海浦东新区，初期规模为</a:t>
            </a:r>
            <a:r>
              <a:rPr 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3000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人左右，注册资本</a:t>
            </a:r>
            <a:r>
              <a:rPr 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16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亿元。</a:t>
            </a:r>
            <a:endParaRPr lang="en-US" altLang="zh-CN" sz="1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■</a:t>
            </a:r>
            <a:r>
              <a:rPr lang="zh-CN" altLang="en-US" sz="1400" b="1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是迄今为止中国商业银行规模最大的科技公司。</a:t>
            </a:r>
            <a:endParaRPr lang="en-US" altLang="zh-CN" sz="1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■</a:t>
            </a:r>
            <a:r>
              <a:rPr lang="zh-CN" altLang="en-US" sz="1400" b="1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经营范围包括软件科技、平台运营及金融信息服务等。</a:t>
            </a:r>
            <a:endParaRPr lang="en-US" altLang="zh-CN" sz="1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■</a:t>
            </a:r>
            <a:r>
              <a:rPr lang="zh-CN" altLang="en-US" sz="1400" b="1" dirty="0" smtClean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1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以服务建行集团及所属子公司为主，并开展科技创新能力输出。</a:t>
            </a:r>
            <a:endParaRPr lang="en-US" altLang="zh-CN" sz="1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674924" y="4943321"/>
            <a:ext cx="38779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建信金融科技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有限责任公司</a:t>
            </a:r>
            <a:endParaRPr lang="en-US" altLang="zh-CN" sz="2400" dirty="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pPr algn="ctr"/>
            <a:r>
              <a:rPr lang="en-US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CCB</a:t>
            </a:r>
            <a:r>
              <a:rPr lang="zh-CN" altLang="en-US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400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FINTECH</a:t>
            </a:r>
          </a:p>
        </p:txBody>
      </p:sp>
      <p:pic>
        <p:nvPicPr>
          <p:cNvPr id="7" name="图片 6" descr="timg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58020"/>
            <a:ext cx="6815470" cy="6199980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="" xmlns:a16="http://schemas.microsoft.com/office/drawing/2014/main" id="{A6500BE3-4FC9-C347-9CC4-EDC9EF9333B9}"/>
              </a:ext>
            </a:extLst>
          </p:cNvPr>
          <p:cNvSpPr/>
          <p:nvPr/>
        </p:nvSpPr>
        <p:spPr>
          <a:xfrm>
            <a:off x="505346" y="73245"/>
            <a:ext cx="43059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一、关于我们</a:t>
            </a:r>
            <a:r>
              <a:rPr lang="en-US" altLang="zh-CN" sz="28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-</a:t>
            </a:r>
            <a:r>
              <a:rPr lang="zh-CN" altLang="en-US" sz="20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公司总体介绍</a:t>
            </a:r>
          </a:p>
        </p:txBody>
      </p:sp>
    </p:spTree>
    <p:extLst>
      <p:ext uri="{BB962C8B-B14F-4D97-AF65-F5344CB8AC3E}">
        <p14:creationId xmlns="" xmlns:p14="http://schemas.microsoft.com/office/powerpoint/2010/main" val="2227788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A6500BE3-4FC9-C347-9CC4-EDC9EF9333B9}"/>
              </a:ext>
            </a:extLst>
          </p:cNvPr>
          <p:cNvSpPr/>
          <p:nvPr/>
        </p:nvSpPr>
        <p:spPr>
          <a:xfrm>
            <a:off x="505346" y="73245"/>
            <a:ext cx="37577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一、关于我们</a:t>
            </a:r>
            <a:r>
              <a:rPr lang="en-US" altLang="zh-CN" sz="20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-</a:t>
            </a:r>
            <a:r>
              <a:rPr lang="zh-CN" altLang="en-US" sz="20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公司定位</a:t>
            </a:r>
            <a:endParaRPr lang="zh-CN" altLang="en-US" sz="32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grpSp>
        <p:nvGrpSpPr>
          <p:cNvPr id="2" name="îsļïḓê">
            <a:extLst>
              <a:ext uri="{FF2B5EF4-FFF2-40B4-BE49-F238E27FC236}">
                <a16:creationId xmlns:a16="http://schemas.microsoft.com/office/drawing/2014/main" xmlns="" id="{4069259E-C3B1-7A45-B00B-0BE5D43AB5EF}"/>
              </a:ext>
            </a:extLst>
          </p:cNvPr>
          <p:cNvGrpSpPr/>
          <p:nvPr/>
        </p:nvGrpSpPr>
        <p:grpSpPr>
          <a:xfrm>
            <a:off x="2189857" y="1351498"/>
            <a:ext cx="1933578" cy="1993257"/>
            <a:chOff x="736745" y="1356666"/>
            <a:chExt cx="1933578" cy="1993257"/>
          </a:xfrm>
        </p:grpSpPr>
        <p:sp>
          <p:nvSpPr>
            <p:cNvPr id="36" name="iSļide">
              <a:extLst>
                <a:ext uri="{FF2B5EF4-FFF2-40B4-BE49-F238E27FC236}">
                  <a16:creationId xmlns:a16="http://schemas.microsoft.com/office/drawing/2014/main" xmlns="" id="{24D3A210-8DC4-2B45-A086-C284C7D12AAC}"/>
                </a:ext>
              </a:extLst>
            </p:cNvPr>
            <p:cNvSpPr/>
            <p:nvPr/>
          </p:nvSpPr>
          <p:spPr>
            <a:xfrm>
              <a:off x="736745" y="1416345"/>
              <a:ext cx="1933578" cy="1933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noFill/>
            <a:ln w="2540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miter lim="4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bg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</a:endParaRPr>
            </a:p>
          </p:txBody>
        </p:sp>
        <p:sp>
          <p:nvSpPr>
            <p:cNvPr id="37" name="ísḻïdè">
              <a:extLst>
                <a:ext uri="{FF2B5EF4-FFF2-40B4-BE49-F238E27FC236}">
                  <a16:creationId xmlns:a16="http://schemas.microsoft.com/office/drawing/2014/main" xmlns="" id="{49498839-0A6D-5E47-9D3B-E8466DD87C95}"/>
                </a:ext>
              </a:extLst>
            </p:cNvPr>
            <p:cNvSpPr/>
            <p:nvPr/>
          </p:nvSpPr>
          <p:spPr>
            <a:xfrm>
              <a:off x="805009" y="1493193"/>
              <a:ext cx="1797051" cy="17970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blipFill>
              <a:blip r:embed="rId2" cstate="print"/>
              <a:stretch>
                <a:fillRect l="-25145" t="-1" r="-24786" b="-1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=""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>
                <a:solidFill>
                  <a:schemeClr val="lt1"/>
                </a:solidFill>
                <a:cs typeface="+mn-ea"/>
              </a:endParaRPr>
            </a:p>
          </p:txBody>
        </p:sp>
        <p:grpSp>
          <p:nvGrpSpPr>
            <p:cNvPr id="3" name="iṥlîdê">
              <a:extLst>
                <a:ext uri="{FF2B5EF4-FFF2-40B4-BE49-F238E27FC236}">
                  <a16:creationId xmlns:a16="http://schemas.microsoft.com/office/drawing/2014/main" xmlns="" id="{7CF91C28-87C4-AC44-BA87-91E76C4D1EE9}"/>
                </a:ext>
              </a:extLst>
            </p:cNvPr>
            <p:cNvGrpSpPr/>
            <p:nvPr/>
          </p:nvGrpSpPr>
          <p:grpSpPr>
            <a:xfrm>
              <a:off x="1936034" y="1356666"/>
              <a:ext cx="675000" cy="675005"/>
              <a:chOff x="7209746" y="4153276"/>
              <a:chExt cx="675000" cy="675005"/>
            </a:xfrm>
          </p:grpSpPr>
          <p:sp>
            <p:nvSpPr>
              <p:cNvPr id="39" name="išḷiḋe">
                <a:extLst>
                  <a:ext uri="{FF2B5EF4-FFF2-40B4-BE49-F238E27FC236}">
                    <a16:creationId xmlns:a16="http://schemas.microsoft.com/office/drawing/2014/main" xmlns="" id="{050CC2AD-D536-2F46-B877-258507C1A084}"/>
                  </a:ext>
                </a:extLst>
              </p:cNvPr>
              <p:cNvSpPr/>
              <p:nvPr/>
            </p:nvSpPr>
            <p:spPr>
              <a:xfrm>
                <a:off x="7209746" y="4153276"/>
                <a:ext cx="675000" cy="675005"/>
              </a:xfrm>
              <a:prstGeom prst="ellipse">
                <a:avLst/>
              </a:prstGeom>
              <a:solidFill>
                <a:schemeClr val="accent1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cs typeface="+mn-ea"/>
                </a:endParaRPr>
              </a:p>
            </p:txBody>
          </p:sp>
          <p:sp>
            <p:nvSpPr>
              <p:cNvPr id="40" name="îṧļiḍè">
                <a:extLst>
                  <a:ext uri="{FF2B5EF4-FFF2-40B4-BE49-F238E27FC236}">
                    <a16:creationId xmlns:a16="http://schemas.microsoft.com/office/drawing/2014/main" xmlns="" id="{C1851808-D6B6-7642-96D5-4E4DB84D414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75153" y="4322040"/>
                <a:ext cx="344185" cy="337474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cs typeface="+mn-ea"/>
                </a:endParaRPr>
              </a:p>
            </p:txBody>
          </p:sp>
        </p:grpSp>
      </p:grpSp>
      <p:grpSp>
        <p:nvGrpSpPr>
          <p:cNvPr id="4" name="iṡḷïďè">
            <a:extLst>
              <a:ext uri="{FF2B5EF4-FFF2-40B4-BE49-F238E27FC236}">
                <a16:creationId xmlns:a16="http://schemas.microsoft.com/office/drawing/2014/main" xmlns="" id="{0A8D35AB-1064-1A4A-B2EF-FBD3D8A370DA}"/>
              </a:ext>
            </a:extLst>
          </p:cNvPr>
          <p:cNvGrpSpPr/>
          <p:nvPr/>
        </p:nvGrpSpPr>
        <p:grpSpPr>
          <a:xfrm>
            <a:off x="2189857" y="3805541"/>
            <a:ext cx="1933578" cy="1993257"/>
            <a:chOff x="736745" y="1356666"/>
            <a:chExt cx="1933578" cy="1993257"/>
          </a:xfrm>
        </p:grpSpPr>
        <p:sp>
          <p:nvSpPr>
            <p:cNvPr id="54" name="iṡ1íḋê">
              <a:extLst>
                <a:ext uri="{FF2B5EF4-FFF2-40B4-BE49-F238E27FC236}">
                  <a16:creationId xmlns:a16="http://schemas.microsoft.com/office/drawing/2014/main" xmlns="" id="{5473FB82-9279-5545-8140-B8BEE012EB63}"/>
                </a:ext>
              </a:extLst>
            </p:cNvPr>
            <p:cNvSpPr/>
            <p:nvPr/>
          </p:nvSpPr>
          <p:spPr>
            <a:xfrm>
              <a:off x="736745" y="1416345"/>
              <a:ext cx="1933578" cy="1933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noFill/>
            <a:ln w="25400" cap="flat" cmpd="sng" algn="ctr">
              <a:solidFill>
                <a:schemeClr val="accent4">
                  <a:lumMod val="60000"/>
                  <a:lumOff val="40000"/>
                </a:schemeClr>
              </a:solidFill>
              <a:prstDash val="solid"/>
              <a:miter lim="4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bg2">
                      <a:lumMod val="100000"/>
                    </a:schemeClr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</a:endParaRPr>
            </a:p>
          </p:txBody>
        </p:sp>
        <p:sp>
          <p:nvSpPr>
            <p:cNvPr id="55" name="ï$ḻîďê">
              <a:extLst>
                <a:ext uri="{FF2B5EF4-FFF2-40B4-BE49-F238E27FC236}">
                  <a16:creationId xmlns:a16="http://schemas.microsoft.com/office/drawing/2014/main" xmlns="" id="{CAFD5AA6-136F-3D4F-A743-6AE109086CD9}"/>
                </a:ext>
              </a:extLst>
            </p:cNvPr>
            <p:cNvSpPr/>
            <p:nvPr/>
          </p:nvSpPr>
          <p:spPr>
            <a:xfrm>
              <a:off x="805009" y="1493193"/>
              <a:ext cx="1797051" cy="17970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blipFill>
              <a:blip r:embed="rId3" cstate="print"/>
              <a:stretch>
                <a:fillRect l="-25179" t="-1" r="-24825" b="-1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=""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>
                <a:solidFill>
                  <a:schemeClr val="lt1"/>
                </a:solidFill>
                <a:cs typeface="+mn-ea"/>
              </a:endParaRPr>
            </a:p>
          </p:txBody>
        </p:sp>
        <p:grpSp>
          <p:nvGrpSpPr>
            <p:cNvPr id="5" name="îş1îdê">
              <a:extLst>
                <a:ext uri="{FF2B5EF4-FFF2-40B4-BE49-F238E27FC236}">
                  <a16:creationId xmlns:a16="http://schemas.microsoft.com/office/drawing/2014/main" xmlns="" id="{80BBCE7A-2921-BB49-B597-9DC4952920B6}"/>
                </a:ext>
              </a:extLst>
            </p:cNvPr>
            <p:cNvGrpSpPr/>
            <p:nvPr/>
          </p:nvGrpSpPr>
          <p:grpSpPr>
            <a:xfrm>
              <a:off x="1936034" y="1356666"/>
              <a:ext cx="675000" cy="675005"/>
              <a:chOff x="7209746" y="4153276"/>
              <a:chExt cx="675000" cy="675005"/>
            </a:xfrm>
          </p:grpSpPr>
          <p:sp>
            <p:nvSpPr>
              <p:cNvPr id="57" name="iŝľíḑé">
                <a:extLst>
                  <a:ext uri="{FF2B5EF4-FFF2-40B4-BE49-F238E27FC236}">
                    <a16:creationId xmlns:a16="http://schemas.microsoft.com/office/drawing/2014/main" xmlns="" id="{157BF8B0-8A5C-B545-A64C-D14945EFECFA}"/>
                  </a:ext>
                </a:extLst>
              </p:cNvPr>
              <p:cNvSpPr/>
              <p:nvPr/>
            </p:nvSpPr>
            <p:spPr>
              <a:xfrm>
                <a:off x="7209746" y="4153276"/>
                <a:ext cx="675000" cy="675005"/>
              </a:xfrm>
              <a:prstGeom prst="ellipse">
                <a:avLst/>
              </a:prstGeom>
              <a:solidFill>
                <a:schemeClr val="accent4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cs typeface="+mn-ea"/>
                </a:endParaRPr>
              </a:p>
            </p:txBody>
          </p:sp>
          <p:sp>
            <p:nvSpPr>
              <p:cNvPr id="58" name="ïSlïḑê">
                <a:extLst>
                  <a:ext uri="{FF2B5EF4-FFF2-40B4-BE49-F238E27FC236}">
                    <a16:creationId xmlns:a16="http://schemas.microsoft.com/office/drawing/2014/main" xmlns="" id="{45026C2A-4496-0542-8797-AB124B7E4A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375153" y="4322040"/>
                <a:ext cx="344185" cy="337474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cs typeface="+mn-ea"/>
                </a:endParaRPr>
              </a:p>
            </p:txBody>
          </p:sp>
        </p:grpSp>
      </p:grpSp>
      <p:grpSp>
        <p:nvGrpSpPr>
          <p:cNvPr id="6" name="iṡlïḋé">
            <a:extLst>
              <a:ext uri="{FF2B5EF4-FFF2-40B4-BE49-F238E27FC236}">
                <a16:creationId xmlns:a16="http://schemas.microsoft.com/office/drawing/2014/main" xmlns="" id="{BC287D91-5C56-9F47-9675-50988870B242}"/>
              </a:ext>
            </a:extLst>
          </p:cNvPr>
          <p:cNvGrpSpPr/>
          <p:nvPr/>
        </p:nvGrpSpPr>
        <p:grpSpPr>
          <a:xfrm>
            <a:off x="4564684" y="1395213"/>
            <a:ext cx="3774850" cy="2075204"/>
            <a:chOff x="2776440" y="1231264"/>
            <a:chExt cx="4215159" cy="2075204"/>
          </a:xfrm>
        </p:grpSpPr>
        <p:sp>
          <p:nvSpPr>
            <p:cNvPr id="60" name="íṩlîḓê">
              <a:extLst>
                <a:ext uri="{FF2B5EF4-FFF2-40B4-BE49-F238E27FC236}">
                  <a16:creationId xmlns:a16="http://schemas.microsoft.com/office/drawing/2014/main" xmlns="" id="{B2F47BE4-9EA7-7F47-8E5E-E25D4519AB0D}"/>
                </a:ext>
              </a:extLst>
            </p:cNvPr>
            <p:cNvSpPr txBox="1"/>
            <p:nvPr/>
          </p:nvSpPr>
          <p:spPr>
            <a:xfrm>
              <a:off x="2776441" y="1231264"/>
              <a:ext cx="3236383" cy="588331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</a:bodyPr>
            <a:lstStyle/>
            <a:p>
              <a:r>
                <a:rPr lang="zh-CN" altLang="en-US" b="1" dirty="0">
                  <a:solidFill>
                    <a:schemeClr val="accent1"/>
                  </a:solidFill>
                  <a:latin typeface="微软雅黑" pitchFamily="34" charset="-122"/>
                  <a:ea typeface="微软雅黑" pitchFamily="34" charset="-122"/>
                  <a:cs typeface="+mn-ea"/>
                </a:rPr>
                <a:t>公司定位</a:t>
              </a:r>
            </a:p>
          </p:txBody>
        </p:sp>
        <p:sp>
          <p:nvSpPr>
            <p:cNvPr id="61" name="îṥļiḑè">
              <a:extLst>
                <a:ext uri="{FF2B5EF4-FFF2-40B4-BE49-F238E27FC236}">
                  <a16:creationId xmlns:a16="http://schemas.microsoft.com/office/drawing/2014/main" xmlns="" id="{D30E874C-7F2E-FD4B-8F40-21E08AE73733}"/>
                </a:ext>
              </a:extLst>
            </p:cNvPr>
            <p:cNvSpPr txBox="1"/>
            <p:nvPr/>
          </p:nvSpPr>
          <p:spPr>
            <a:xfrm>
              <a:off x="2776440" y="1819596"/>
              <a:ext cx="4215159" cy="1486872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600" dirty="0">
                  <a:latin typeface="Microsoft YaHei" panose="020B0503020204020204" pitchFamily="34" charset="-122"/>
                  <a:ea typeface="Microsoft YaHei" panose="020B0503020204020204" pitchFamily="34" charset="-122"/>
                  <a:cs typeface="+mn-ea"/>
                </a:rPr>
                <a:t>以金融科技赋能传统金融的</a:t>
              </a:r>
              <a:r>
                <a:rPr lang="zh-CN" altLang="en-US" b="1" dirty="0">
                  <a:latin typeface="Microsoft YaHei" panose="020B0503020204020204" pitchFamily="34" charset="-122"/>
                  <a:ea typeface="Microsoft YaHei" panose="020B0503020204020204" pitchFamily="34" charset="-122"/>
                  <a:cs typeface="+mn-ea"/>
                </a:rPr>
                <a:t>实践者</a:t>
              </a:r>
              <a:endParaRPr lang="zh-CN" altLang="en-US" sz="1600" b="1" dirty="0">
                <a:latin typeface="Microsoft YaHei" panose="020B0503020204020204" pitchFamily="34" charset="-122"/>
                <a:ea typeface="Microsoft YaHei" panose="020B0503020204020204" pitchFamily="34" charset="-122"/>
                <a:cs typeface="+mn-ea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600" dirty="0">
                  <a:latin typeface="Microsoft YaHei" panose="020B0503020204020204" pitchFamily="34" charset="-122"/>
                  <a:ea typeface="Microsoft YaHei" panose="020B0503020204020204" pitchFamily="34" charset="-122"/>
                  <a:cs typeface="+mn-ea"/>
                </a:rPr>
                <a:t>以金融科技整合集团资源的</a:t>
              </a:r>
              <a:r>
                <a:rPr lang="zh-CN" altLang="en-US" b="1" dirty="0">
                  <a:latin typeface="Microsoft YaHei" panose="020B0503020204020204" pitchFamily="34" charset="-122"/>
                  <a:ea typeface="Microsoft YaHei" panose="020B0503020204020204" pitchFamily="34" charset="-122"/>
                  <a:cs typeface="+mn-ea"/>
                </a:rPr>
                <a:t>链接者</a:t>
              </a:r>
              <a:endParaRPr lang="zh-CN" altLang="en-US" sz="1600" b="1" dirty="0">
                <a:latin typeface="Microsoft YaHei" panose="020B0503020204020204" pitchFamily="34" charset="-122"/>
                <a:ea typeface="Microsoft YaHei" panose="020B0503020204020204" pitchFamily="34" charset="-122"/>
                <a:cs typeface="+mn-ea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600" dirty="0">
                  <a:latin typeface="Microsoft YaHei" panose="020B0503020204020204" pitchFamily="34" charset="-122"/>
                  <a:ea typeface="Microsoft YaHei" panose="020B0503020204020204" pitchFamily="34" charset="-122"/>
                  <a:cs typeface="+mn-ea"/>
                </a:rPr>
                <a:t>以金融科技引领银行转型的</a:t>
              </a:r>
              <a:r>
                <a:rPr lang="zh-CN" altLang="en-US" b="1" dirty="0">
                  <a:latin typeface="Microsoft YaHei" panose="020B0503020204020204" pitchFamily="34" charset="-122"/>
                  <a:ea typeface="Microsoft YaHei" panose="020B0503020204020204" pitchFamily="34" charset="-122"/>
                  <a:cs typeface="+mn-ea"/>
                </a:rPr>
                <a:t>推动</a:t>
              </a:r>
              <a:r>
                <a:rPr lang="zh-CN" altLang="en-US" b="1" dirty="0" smtClean="0">
                  <a:latin typeface="Microsoft YaHei" panose="020B0503020204020204" pitchFamily="34" charset="-122"/>
                  <a:ea typeface="Microsoft YaHei" panose="020B0503020204020204" pitchFamily="34" charset="-122"/>
                  <a:cs typeface="+mn-ea"/>
                </a:rPr>
                <a:t>者</a:t>
              </a:r>
              <a:endParaRPr lang="zh-CN" altLang="en-US" b="1" dirty="0">
                <a:latin typeface="Microsoft YaHei" panose="020B0503020204020204" pitchFamily="34" charset="-122"/>
                <a:ea typeface="Microsoft YaHei" panose="020B0503020204020204" pitchFamily="34" charset="-122"/>
                <a:cs typeface="+mn-ea"/>
              </a:endParaRPr>
            </a:p>
          </p:txBody>
        </p:sp>
      </p:grpSp>
      <p:grpSp>
        <p:nvGrpSpPr>
          <p:cNvPr id="7" name="ïşlíḑé">
            <a:extLst>
              <a:ext uri="{FF2B5EF4-FFF2-40B4-BE49-F238E27FC236}">
                <a16:creationId xmlns:a16="http://schemas.microsoft.com/office/drawing/2014/main" xmlns="" id="{7234011D-0C62-544D-9BF8-90AF91A36082}"/>
              </a:ext>
            </a:extLst>
          </p:cNvPr>
          <p:cNvGrpSpPr/>
          <p:nvPr/>
        </p:nvGrpSpPr>
        <p:grpSpPr>
          <a:xfrm>
            <a:off x="4625905" y="3847686"/>
            <a:ext cx="6064501" cy="1905132"/>
            <a:chOff x="2776441" y="1231264"/>
            <a:chExt cx="7587484" cy="1905132"/>
          </a:xfrm>
        </p:grpSpPr>
        <p:sp>
          <p:nvSpPr>
            <p:cNvPr id="69" name="î$ľiďè">
              <a:extLst>
                <a:ext uri="{FF2B5EF4-FFF2-40B4-BE49-F238E27FC236}">
                  <a16:creationId xmlns:a16="http://schemas.microsoft.com/office/drawing/2014/main" xmlns="" id="{4D0010B9-B22D-3E4C-8331-C11F632C3B0F}"/>
                </a:ext>
              </a:extLst>
            </p:cNvPr>
            <p:cNvSpPr txBox="1"/>
            <p:nvPr/>
          </p:nvSpPr>
          <p:spPr>
            <a:xfrm>
              <a:off x="2776441" y="1231264"/>
              <a:ext cx="3236383" cy="588331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/>
            </a:bodyPr>
            <a:lstStyle/>
            <a:p>
              <a:r>
                <a:rPr lang="zh-CN" altLang="en-US" b="1" dirty="0">
                  <a:solidFill>
                    <a:schemeClr val="accent4"/>
                  </a:solidFill>
                  <a:latin typeface="微软雅黑" pitchFamily="34" charset="-122"/>
                  <a:ea typeface="微软雅黑" pitchFamily="34" charset="-122"/>
                  <a:cs typeface="+mn-ea"/>
                </a:rPr>
                <a:t>战略愿景</a:t>
              </a:r>
            </a:p>
          </p:txBody>
        </p:sp>
        <p:sp>
          <p:nvSpPr>
            <p:cNvPr id="70" name="is1ïdé">
              <a:extLst>
                <a:ext uri="{FF2B5EF4-FFF2-40B4-BE49-F238E27FC236}">
                  <a16:creationId xmlns:a16="http://schemas.microsoft.com/office/drawing/2014/main" xmlns="" id="{4483E89D-C975-A545-ABAE-E5DC6E7E0E61}"/>
                </a:ext>
              </a:extLst>
            </p:cNvPr>
            <p:cNvSpPr txBox="1"/>
            <p:nvPr/>
          </p:nvSpPr>
          <p:spPr>
            <a:xfrm>
              <a:off x="2776441" y="1819596"/>
              <a:ext cx="7587484" cy="1316800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latin typeface="Microsoft YaHei" panose="020B0503020204020204" pitchFamily="34" charset="-122"/>
                  <a:ea typeface="Microsoft YaHei" panose="020B0503020204020204" pitchFamily="34" charset="-122"/>
                  <a:cs typeface="+mn-ea"/>
                </a:rPr>
                <a:t>建设开放的平台</a:t>
              </a:r>
              <a:r>
                <a:rPr lang="zh-CN" altLang="en-US" sz="1600" dirty="0">
                  <a:latin typeface="Microsoft YaHei" panose="020B0503020204020204" pitchFamily="34" charset="-122"/>
                  <a:ea typeface="Microsoft YaHei" panose="020B0503020204020204" pitchFamily="34" charset="-122"/>
                  <a:cs typeface="+mn-ea"/>
                </a:rPr>
                <a:t>，</a:t>
              </a:r>
              <a:r>
                <a:rPr lang="zh-CN" altLang="en-US" sz="1600" dirty="0" smtClean="0">
                  <a:latin typeface="Microsoft YaHei" panose="020B0503020204020204" pitchFamily="34" charset="-122"/>
                  <a:ea typeface="Microsoft YaHei" panose="020B0503020204020204" pitchFamily="34" charset="-122"/>
                  <a:cs typeface="+mn-ea"/>
                </a:rPr>
                <a:t>共享</a:t>
              </a:r>
              <a:r>
                <a:rPr lang="zh-CN" altLang="en-US" sz="1600" dirty="0">
                  <a:latin typeface="Microsoft YaHei" panose="020B0503020204020204" pitchFamily="34" charset="-122"/>
                  <a:ea typeface="Microsoft YaHei" panose="020B0503020204020204" pitchFamily="34" charset="-122"/>
                  <a:cs typeface="+mn-ea"/>
                </a:rPr>
                <a:t>资源，共建生态，共筑数字中国</a:t>
              </a:r>
            </a:p>
            <a:p>
              <a:pPr>
                <a:lnSpc>
                  <a:spcPct val="130000"/>
                </a:lnSpc>
              </a:pPr>
              <a:r>
                <a:rPr lang="zh-CN" altLang="en-US" b="1" dirty="0">
                  <a:latin typeface="Microsoft YaHei" panose="020B0503020204020204" pitchFamily="34" charset="-122"/>
                  <a:ea typeface="Microsoft YaHei" panose="020B0503020204020204" pitchFamily="34" charset="-122"/>
                  <a:cs typeface="+mn-ea"/>
                </a:rPr>
                <a:t>智造创新的</a:t>
              </a:r>
              <a:r>
                <a:rPr lang="zh-CN" altLang="en-US" b="1" dirty="0" smtClean="0">
                  <a:latin typeface="Microsoft YaHei" panose="020B0503020204020204" pitchFamily="34" charset="-122"/>
                  <a:ea typeface="Microsoft YaHei" panose="020B0503020204020204" pitchFamily="34" charset="-122"/>
                  <a:cs typeface="+mn-ea"/>
                </a:rPr>
                <a:t>产品</a:t>
              </a:r>
              <a:r>
                <a:rPr lang="zh-CN" altLang="en-US" sz="1600" dirty="0">
                  <a:latin typeface="Microsoft YaHei" panose="020B0503020204020204" pitchFamily="34" charset="-122"/>
                  <a:ea typeface="Microsoft YaHei" panose="020B0503020204020204" pitchFamily="34" charset="-122"/>
                  <a:cs typeface="+mn-ea"/>
                </a:rPr>
                <a:t>，</a:t>
              </a:r>
              <a:r>
                <a:rPr lang="zh-CN" altLang="en-US" sz="1600" dirty="0" smtClean="0">
                  <a:latin typeface="Microsoft YaHei" panose="020B0503020204020204" pitchFamily="34" charset="-122"/>
                  <a:ea typeface="Microsoft YaHei" panose="020B0503020204020204" pitchFamily="34" charset="-122"/>
                  <a:cs typeface="+mn-ea"/>
                </a:rPr>
                <a:t>融汇</a:t>
              </a:r>
              <a:r>
                <a:rPr lang="zh-CN" altLang="en-US" sz="1600" dirty="0">
                  <a:latin typeface="Microsoft YaHei" panose="020B0503020204020204" pitchFamily="34" charset="-122"/>
                  <a:ea typeface="Microsoft YaHei" panose="020B0503020204020204" pitchFamily="34" charset="-122"/>
                  <a:cs typeface="+mn-ea"/>
                </a:rPr>
                <a:t>科技，赋能金融，传递财富价值</a:t>
              </a:r>
            </a:p>
            <a:p>
              <a:pPr>
                <a:lnSpc>
                  <a:spcPct val="130000"/>
                </a:lnSpc>
              </a:pPr>
              <a:r>
                <a:rPr lang="zh-CN" altLang="en-US" b="1" dirty="0" smtClean="0">
                  <a:latin typeface="Microsoft YaHei" panose="020B0503020204020204" pitchFamily="34" charset="-122"/>
                  <a:ea typeface="Microsoft YaHei" panose="020B0503020204020204" pitchFamily="34" charset="-122"/>
                  <a:cs typeface="+mn-ea"/>
                </a:rPr>
                <a:t>深耕普惠的服务</a:t>
              </a:r>
              <a:r>
                <a:rPr lang="zh-CN" altLang="en-US" sz="1600" dirty="0">
                  <a:latin typeface="Microsoft YaHei" panose="020B0503020204020204" pitchFamily="34" charset="-122"/>
                  <a:ea typeface="Microsoft YaHei" panose="020B0503020204020204" pitchFamily="34" charset="-122"/>
                  <a:cs typeface="+mn-ea"/>
                </a:rPr>
                <a:t>，</a:t>
              </a:r>
              <a:r>
                <a:rPr lang="zh-CN" altLang="en-US" sz="1600" dirty="0" smtClean="0">
                  <a:latin typeface="Microsoft YaHei" panose="020B0503020204020204" pitchFamily="34" charset="-122"/>
                  <a:ea typeface="Microsoft YaHei" panose="020B0503020204020204" pitchFamily="34" charset="-122"/>
                  <a:cs typeface="+mn-ea"/>
                </a:rPr>
                <a:t>惠及大众，谋福民生，守护实体经济</a:t>
              </a:r>
              <a:endParaRPr lang="zh-CN" altLang="en-US" sz="1600" dirty="0">
                <a:latin typeface="Microsoft YaHei" panose="020B0503020204020204" pitchFamily="34" charset="-122"/>
                <a:ea typeface="Microsoft YaHei" panose="020B0503020204020204" pitchFamily="34" charset="-122"/>
                <a:cs typeface="+mn-ea"/>
              </a:endParaRPr>
            </a:p>
          </p:txBody>
        </p:sp>
      </p:grpSp>
      <p:cxnSp>
        <p:nvCxnSpPr>
          <p:cNvPr id="71" name="直接连接符 70"/>
          <p:cNvCxnSpPr/>
          <p:nvPr/>
        </p:nvCxnSpPr>
        <p:spPr>
          <a:xfrm flipH="1">
            <a:off x="1470942" y="3588492"/>
            <a:ext cx="8977423" cy="0"/>
          </a:xfrm>
          <a:prstGeom prst="line">
            <a:avLst/>
          </a:prstGeom>
          <a:noFill/>
          <a:ln w="12700" cap="flat" cmpd="sng" algn="ctr">
            <a:solidFill>
              <a:schemeClr val="accent1">
                <a:lumMod val="75000"/>
              </a:schemeClr>
            </a:solidFill>
            <a:prstDash val="dash"/>
            <a:miter lim="800000"/>
          </a:ln>
          <a:effectLst/>
        </p:spPr>
      </p:cxnSp>
    </p:spTree>
    <p:extLst>
      <p:ext uri="{BB962C8B-B14F-4D97-AF65-F5344CB8AC3E}">
        <p14:creationId xmlns="" xmlns:p14="http://schemas.microsoft.com/office/powerpoint/2010/main" val="30185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圆角矩形 71"/>
          <p:cNvSpPr/>
          <p:nvPr/>
        </p:nvSpPr>
        <p:spPr bwMode="auto">
          <a:xfrm>
            <a:off x="1055376" y="2535371"/>
            <a:ext cx="584657" cy="2422437"/>
          </a:xfrm>
          <a:prstGeom prst="roundRect">
            <a:avLst/>
          </a:prstGeom>
          <a:solidFill>
            <a:srgbClr val="FFFFFF"/>
          </a:solidFill>
          <a:ln w="9525">
            <a:solidFill>
              <a:schemeClr val="accent1">
                <a:lumMod val="75000"/>
              </a:schemeClr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dirty="0"/>
          </a:p>
        </p:txBody>
      </p:sp>
      <p:pic>
        <p:nvPicPr>
          <p:cNvPr id="71" name="Picture 2" descr="C:\Users\Administrator\Desktop\12\方案一 (1)-07.png"/>
          <p:cNvPicPr>
            <a:picLocks noChangeAspect="1" noChangeArrowheads="1"/>
          </p:cNvPicPr>
          <p:nvPr/>
        </p:nvPicPr>
        <p:blipFill>
          <a:blip r:embed="rId2" cstate="print"/>
          <a:srcRect l="17013" t="3310" b="4283"/>
          <a:stretch>
            <a:fillRect/>
          </a:stretch>
        </p:blipFill>
        <p:spPr bwMode="auto">
          <a:xfrm>
            <a:off x="4195481" y="806194"/>
            <a:ext cx="7971399" cy="6051806"/>
          </a:xfrm>
          <a:prstGeom prst="rect">
            <a:avLst/>
          </a:prstGeom>
          <a:noFill/>
        </p:spPr>
      </p:pic>
      <p:sp>
        <p:nvSpPr>
          <p:cNvPr id="5" name="圆角矩形 4"/>
          <p:cNvSpPr/>
          <p:nvPr/>
        </p:nvSpPr>
        <p:spPr bwMode="auto">
          <a:xfrm>
            <a:off x="2167080" y="1439138"/>
            <a:ext cx="2738270" cy="419236"/>
          </a:xfrm>
          <a:prstGeom prst="roundRect">
            <a:avLst/>
          </a:prstGeom>
          <a:solidFill>
            <a:srgbClr val="FFFFFF"/>
          </a:solidFill>
          <a:ln w="9525">
            <a:solidFill>
              <a:schemeClr val="accent1">
                <a:lumMod val="75000"/>
              </a:schemeClr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915844" y="1484273"/>
            <a:ext cx="3240742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10000"/>
              </a:spcBef>
              <a:spcAft>
                <a:spcPts val="10000"/>
              </a:spcAft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建信金融科技有限责任公司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8" name="直接连接符 7"/>
          <p:cNvCxnSpPr>
            <a:stCxn id="5" idx="2"/>
          </p:cNvCxnSpPr>
          <p:nvPr/>
        </p:nvCxnSpPr>
        <p:spPr>
          <a:xfrm>
            <a:off x="3536215" y="1858374"/>
            <a:ext cx="0" cy="400603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610318" y="2234000"/>
            <a:ext cx="5856743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42"/>
          <p:cNvGrpSpPr/>
          <p:nvPr/>
        </p:nvGrpSpPr>
        <p:grpSpPr>
          <a:xfrm>
            <a:off x="610318" y="2233999"/>
            <a:ext cx="5856745" cy="301372"/>
            <a:chOff x="2581835" y="2413748"/>
            <a:chExt cx="6414249" cy="754156"/>
          </a:xfrm>
        </p:grpSpPr>
        <p:cxnSp>
          <p:nvCxnSpPr>
            <p:cNvPr id="12" name="直接连接符 11"/>
            <p:cNvCxnSpPr/>
            <p:nvPr/>
          </p:nvCxnSpPr>
          <p:spPr>
            <a:xfrm flipH="1">
              <a:off x="2581835" y="2413750"/>
              <a:ext cx="2" cy="746309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8996082" y="2413750"/>
              <a:ext cx="2" cy="746309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H="1">
              <a:off x="3383616" y="2413750"/>
              <a:ext cx="2" cy="746309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H="1">
              <a:off x="4185397" y="2413749"/>
              <a:ext cx="2" cy="746309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H="1">
              <a:off x="4987178" y="2413750"/>
              <a:ext cx="2" cy="746309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>
              <a:off x="5788959" y="2413750"/>
              <a:ext cx="2" cy="746309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6590740" y="2413748"/>
              <a:ext cx="2" cy="746309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7392521" y="2413750"/>
              <a:ext cx="2" cy="746309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H="1">
              <a:off x="8194302" y="2421595"/>
              <a:ext cx="2" cy="746309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圆角矩形 22"/>
          <p:cNvSpPr/>
          <p:nvPr/>
        </p:nvSpPr>
        <p:spPr bwMode="auto">
          <a:xfrm>
            <a:off x="307079" y="2528507"/>
            <a:ext cx="584657" cy="2422437"/>
          </a:xfrm>
          <a:prstGeom prst="roundRect">
            <a:avLst/>
          </a:prstGeom>
          <a:solidFill>
            <a:srgbClr val="FFFFFF"/>
          </a:solidFill>
          <a:ln w="9525">
            <a:solidFill>
              <a:schemeClr val="accent1">
                <a:lumMod val="75000"/>
              </a:schemeClr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371655" y="2628242"/>
            <a:ext cx="430887" cy="226902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spcBef>
                <a:spcPts val="10000"/>
              </a:spcBef>
              <a:spcAft>
                <a:spcPts val="10000"/>
              </a:spcAft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  公司总部   （上海）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117067" y="2587174"/>
            <a:ext cx="430887" cy="247033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spcBef>
                <a:spcPts val="10000"/>
              </a:spcBef>
              <a:spcAft>
                <a:spcPts val="10000"/>
              </a:spcAft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北京事业群（北京）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3" name="右大括号 72"/>
          <p:cNvSpPr/>
          <p:nvPr/>
        </p:nvSpPr>
        <p:spPr>
          <a:xfrm rot="5400000">
            <a:off x="3807075" y="2341254"/>
            <a:ext cx="141198" cy="5753378"/>
          </a:xfrm>
          <a:prstGeom prst="rightBrace">
            <a:avLst>
              <a:gd name="adj1" fmla="val 8332"/>
              <a:gd name="adj2" fmla="val 50000"/>
            </a:avLst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圆角矩形 73"/>
          <p:cNvSpPr/>
          <p:nvPr/>
        </p:nvSpPr>
        <p:spPr bwMode="auto">
          <a:xfrm>
            <a:off x="2812810" y="5417684"/>
            <a:ext cx="2122114" cy="369656"/>
          </a:xfrm>
          <a:prstGeom prst="roundRect">
            <a:avLst/>
          </a:prstGeom>
          <a:solidFill>
            <a:srgbClr val="FFFFFF"/>
          </a:solidFill>
          <a:ln w="9525">
            <a:solidFill>
              <a:schemeClr val="accent1">
                <a:lumMod val="75000"/>
              </a:schemeClr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dirty="0"/>
          </a:p>
        </p:txBody>
      </p:sp>
      <p:sp>
        <p:nvSpPr>
          <p:cNvPr id="75" name="TextBox 74"/>
          <p:cNvSpPr txBox="1"/>
          <p:nvPr/>
        </p:nvSpPr>
        <p:spPr>
          <a:xfrm>
            <a:off x="2877479" y="5448786"/>
            <a:ext cx="1947303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Bef>
                <a:spcPts val="10000"/>
              </a:spcBef>
              <a:spcAft>
                <a:spcPts val="1000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八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大事业群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6" name="圆角矩形 75"/>
          <p:cNvSpPr/>
          <p:nvPr/>
        </p:nvSpPr>
        <p:spPr bwMode="auto">
          <a:xfrm>
            <a:off x="1779729" y="2535368"/>
            <a:ext cx="584657" cy="2422437"/>
          </a:xfrm>
          <a:prstGeom prst="roundRect">
            <a:avLst/>
          </a:prstGeom>
          <a:solidFill>
            <a:srgbClr val="FFFFFF"/>
          </a:solidFill>
          <a:ln w="9525">
            <a:solidFill>
              <a:schemeClr val="accent1">
                <a:lumMod val="75000"/>
              </a:schemeClr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dirty="0"/>
          </a:p>
        </p:txBody>
      </p:sp>
      <p:sp>
        <p:nvSpPr>
          <p:cNvPr id="77" name="圆角矩形 76"/>
          <p:cNvSpPr/>
          <p:nvPr/>
        </p:nvSpPr>
        <p:spPr bwMode="auto">
          <a:xfrm>
            <a:off x="2512249" y="2528507"/>
            <a:ext cx="584657" cy="2422437"/>
          </a:xfrm>
          <a:prstGeom prst="roundRect">
            <a:avLst/>
          </a:prstGeom>
          <a:solidFill>
            <a:schemeClr val="accent1"/>
          </a:solidFill>
          <a:ln w="9525">
            <a:solidFill>
              <a:schemeClr val="accent1">
                <a:lumMod val="75000"/>
              </a:schemeClr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b="1" dirty="0"/>
          </a:p>
        </p:txBody>
      </p:sp>
      <p:sp>
        <p:nvSpPr>
          <p:cNvPr id="78" name="圆角矩形 77"/>
          <p:cNvSpPr/>
          <p:nvPr/>
        </p:nvSpPr>
        <p:spPr bwMode="auto">
          <a:xfrm>
            <a:off x="3241984" y="2535369"/>
            <a:ext cx="584657" cy="2422437"/>
          </a:xfrm>
          <a:prstGeom prst="roundRect">
            <a:avLst/>
          </a:prstGeom>
          <a:solidFill>
            <a:srgbClr val="FFFFFF"/>
          </a:solidFill>
          <a:ln w="9525">
            <a:solidFill>
              <a:schemeClr val="accent1">
                <a:lumMod val="75000"/>
              </a:schemeClr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dirty="0"/>
          </a:p>
        </p:txBody>
      </p:sp>
      <p:sp>
        <p:nvSpPr>
          <p:cNvPr id="79" name="圆角矩形 78"/>
          <p:cNvSpPr/>
          <p:nvPr/>
        </p:nvSpPr>
        <p:spPr bwMode="auto">
          <a:xfrm>
            <a:off x="3978456" y="2535370"/>
            <a:ext cx="584657" cy="2422437"/>
          </a:xfrm>
          <a:prstGeom prst="roundRect">
            <a:avLst/>
          </a:prstGeom>
          <a:solidFill>
            <a:srgbClr val="FFFFFF"/>
          </a:solidFill>
          <a:ln w="9525">
            <a:solidFill>
              <a:schemeClr val="accent1">
                <a:lumMod val="75000"/>
              </a:schemeClr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dirty="0"/>
          </a:p>
        </p:txBody>
      </p:sp>
      <p:sp>
        <p:nvSpPr>
          <p:cNvPr id="81" name="圆角矩形 80"/>
          <p:cNvSpPr/>
          <p:nvPr/>
        </p:nvSpPr>
        <p:spPr bwMode="auto">
          <a:xfrm>
            <a:off x="5443497" y="2519112"/>
            <a:ext cx="584657" cy="2422437"/>
          </a:xfrm>
          <a:prstGeom prst="roundRect">
            <a:avLst/>
          </a:prstGeom>
          <a:solidFill>
            <a:srgbClr val="FFFFFF"/>
          </a:solidFill>
          <a:ln w="9525">
            <a:solidFill>
              <a:schemeClr val="accent1">
                <a:lumMod val="75000"/>
              </a:schemeClr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dirty="0"/>
          </a:p>
        </p:txBody>
      </p:sp>
      <p:sp>
        <p:nvSpPr>
          <p:cNvPr id="80" name="圆角矩形 79"/>
          <p:cNvSpPr/>
          <p:nvPr/>
        </p:nvSpPr>
        <p:spPr bwMode="auto">
          <a:xfrm>
            <a:off x="4714928" y="2537813"/>
            <a:ext cx="584657" cy="2422437"/>
          </a:xfrm>
          <a:prstGeom prst="roundRect">
            <a:avLst/>
          </a:prstGeom>
          <a:solidFill>
            <a:srgbClr val="FFFFFF"/>
          </a:solidFill>
          <a:ln w="9525">
            <a:solidFill>
              <a:schemeClr val="accent1">
                <a:lumMod val="75000"/>
              </a:schemeClr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dirty="0"/>
          </a:p>
        </p:txBody>
      </p:sp>
      <p:sp>
        <p:nvSpPr>
          <p:cNvPr id="82" name="圆角矩形 81"/>
          <p:cNvSpPr/>
          <p:nvPr/>
        </p:nvSpPr>
        <p:spPr bwMode="auto">
          <a:xfrm>
            <a:off x="6169706" y="2537813"/>
            <a:ext cx="584657" cy="2422437"/>
          </a:xfrm>
          <a:prstGeom prst="roundRect">
            <a:avLst/>
          </a:prstGeom>
          <a:solidFill>
            <a:srgbClr val="FFFFFF"/>
          </a:solidFill>
          <a:ln w="9525">
            <a:solidFill>
              <a:schemeClr val="accent1">
                <a:lumMod val="75000"/>
              </a:schemeClr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dirty="0"/>
          </a:p>
        </p:txBody>
      </p:sp>
      <p:sp>
        <p:nvSpPr>
          <p:cNvPr id="62" name="TextBox 61"/>
          <p:cNvSpPr txBox="1"/>
          <p:nvPr/>
        </p:nvSpPr>
        <p:spPr>
          <a:xfrm>
            <a:off x="4774438" y="2597151"/>
            <a:ext cx="430887" cy="247033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spcBef>
                <a:spcPts val="10000"/>
              </a:spcBef>
              <a:spcAft>
                <a:spcPts val="1000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深圳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事业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群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深圳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489323" y="2591364"/>
            <a:ext cx="430887" cy="247033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spcBef>
                <a:spcPts val="10000"/>
              </a:spcBef>
              <a:spcAft>
                <a:spcPts val="10000"/>
              </a:spcAft>
            </a:pP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武汉事业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群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（武汉）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252256" y="2589670"/>
            <a:ext cx="430887" cy="247033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spcBef>
                <a:spcPts val="10000"/>
              </a:spcBef>
              <a:spcAft>
                <a:spcPts val="1000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广研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事业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群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广州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852663" y="2591364"/>
            <a:ext cx="430887" cy="247033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spcBef>
                <a:spcPts val="10000"/>
              </a:spcBef>
              <a:spcAft>
                <a:spcPts val="1000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上海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事业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群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上海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545050" y="2593059"/>
            <a:ext cx="492443" cy="247033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spcBef>
                <a:spcPts val="10000"/>
              </a:spcBef>
              <a:spcAft>
                <a:spcPts val="10000"/>
              </a:spcAft>
            </a:pP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厦门事业</a:t>
            </a:r>
            <a:r>
              <a:rPr lang="zh-CN" altLang="en-US" sz="2000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群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zh-CN" altLang="en-US" sz="2000" b="1" dirty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厦门</a:t>
            </a:r>
            <a:r>
              <a:rPr lang="zh-CN" altLang="en-US" sz="2000" b="1" dirty="0" smtClean="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）</a:t>
            </a:r>
            <a:endParaRPr lang="zh-CN" altLang="en-US" sz="2000" b="1" dirty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290329" y="2593520"/>
            <a:ext cx="430887" cy="247033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spcBef>
                <a:spcPts val="10000"/>
              </a:spcBef>
              <a:spcAft>
                <a:spcPts val="1000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广州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事业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群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广州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051389" y="2593058"/>
            <a:ext cx="430887" cy="247033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>
              <a:spcBef>
                <a:spcPts val="10000"/>
              </a:spcBef>
              <a:spcAft>
                <a:spcPts val="10000"/>
              </a:spcAft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成都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事业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群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成都</a:t>
            </a:r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）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>
            <a:extLst>
              <a:ext uri="{FF2B5EF4-FFF2-40B4-BE49-F238E27FC236}">
                <a16:creationId xmlns="" xmlns:a16="http://schemas.microsoft.com/office/drawing/2014/main" id="{A6500BE3-4FC9-C347-9CC4-EDC9EF9333B9}"/>
              </a:ext>
            </a:extLst>
          </p:cNvPr>
          <p:cNvSpPr/>
          <p:nvPr/>
        </p:nvSpPr>
        <p:spPr>
          <a:xfrm>
            <a:off x="505346" y="73245"/>
            <a:ext cx="37930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一、关于我们</a:t>
            </a:r>
            <a:r>
              <a:rPr lang="en-US" altLang="zh-CN" sz="28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-</a:t>
            </a:r>
            <a:r>
              <a:rPr lang="zh-CN" altLang="en-US" sz="20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公司组成</a:t>
            </a:r>
          </a:p>
        </p:txBody>
      </p:sp>
    </p:spTree>
    <p:extLst>
      <p:ext uri="{BB962C8B-B14F-4D97-AF65-F5344CB8AC3E}">
        <p14:creationId xmlns="" xmlns:p14="http://schemas.microsoft.com/office/powerpoint/2010/main" val="82980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>
            <a:extLst>
              <a:ext uri="{FF2B5EF4-FFF2-40B4-BE49-F238E27FC236}">
                <a16:creationId xmlns="" xmlns:a16="http://schemas.microsoft.com/office/drawing/2014/main" id="{A6500BE3-4FC9-C347-9CC4-EDC9EF9333B9}"/>
              </a:ext>
            </a:extLst>
          </p:cNvPr>
          <p:cNvSpPr/>
          <p:nvPr/>
        </p:nvSpPr>
        <p:spPr>
          <a:xfrm>
            <a:off x="505346" y="73245"/>
            <a:ext cx="40655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一、关于我们</a:t>
            </a:r>
            <a:r>
              <a:rPr lang="en-US" altLang="zh-CN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-</a:t>
            </a:r>
            <a:r>
              <a:rPr lang="zh-CN" altLang="en-US" sz="20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厦门事业群</a:t>
            </a:r>
            <a:endParaRPr lang="zh-CN" altLang="en-US" sz="20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1" name="îṥļiḑè">
            <a:extLst>
              <a:ext uri="{FF2B5EF4-FFF2-40B4-BE49-F238E27FC236}">
                <a16:creationId xmlns:a16="http://schemas.microsoft.com/office/drawing/2014/main" xmlns="" id="{D30E874C-7F2E-FD4B-8F40-21E08AE73733}"/>
              </a:ext>
            </a:extLst>
          </p:cNvPr>
          <p:cNvSpPr txBox="1"/>
          <p:nvPr/>
        </p:nvSpPr>
        <p:spPr>
          <a:xfrm>
            <a:off x="442486" y="861223"/>
            <a:ext cx="11158114" cy="1049461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Autofit/>
          </a:bodyPr>
          <a:lstStyle/>
          <a:p>
            <a:r>
              <a:rPr lang="zh-CN" altLang="en-US" sz="2400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cs typeface="+mn-ea"/>
              </a:rPr>
              <a:t>主要业务</a:t>
            </a:r>
            <a:endParaRPr lang="en-US" altLang="zh-CN" sz="2400" b="1" dirty="0" smtClean="0">
              <a:solidFill>
                <a:schemeClr val="accent1"/>
              </a:solidFill>
              <a:latin typeface="微软雅黑" pitchFamily="34" charset="-122"/>
              <a:ea typeface="微软雅黑" pitchFamily="34" charset="-122"/>
              <a:cs typeface="+mn-ea"/>
            </a:endParaRPr>
          </a:p>
          <a:p>
            <a:r>
              <a:rPr lang="zh-CN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anose="020B0503020204020204" pitchFamily="34" charset="-122"/>
              </a:rPr>
              <a:t>       将传统金融与人工智能、大数据、云计算、区块链等新技术深度融合，构筑未来银行的全新产品、服务，给予客户极致的体验，为客户带来价值。主要服务于建行集团，同时也为金融同业做产品、服务等输出。</a:t>
            </a:r>
            <a:endParaRPr lang="zh-CN" altLang="en-US" b="1" dirty="0">
              <a:latin typeface="Microsoft YaHei" panose="020B0503020204020204" pitchFamily="34" charset="-122"/>
              <a:ea typeface="Microsoft YaHei" panose="020B0503020204020204" pitchFamily="34" charset="-122"/>
              <a:cs typeface="+mn-ea"/>
            </a:endParaRPr>
          </a:p>
        </p:txBody>
      </p:sp>
      <p:graphicFrame>
        <p:nvGraphicFramePr>
          <p:cNvPr id="18" name="表格 17"/>
          <p:cNvGraphicFramePr>
            <a:graphicFrameLocks noGrp="1"/>
          </p:cNvGraphicFramePr>
          <p:nvPr/>
        </p:nvGraphicFramePr>
        <p:xfrm>
          <a:off x="506882" y="2060812"/>
          <a:ext cx="11093717" cy="311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2161"/>
                <a:gridCol w="8911556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主要项目群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所需能力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 smtClean="0">
                          <a:latin typeface="Microsoft YaHei" panose="020B0503020204020204" pitchFamily="34" charset="-122"/>
                          <a:ea typeface="Microsoft YaHei" panose="020B0503020204020204" pitchFamily="34" charset="-122"/>
                          <a:cs typeface="+mn-ea"/>
                        </a:rPr>
                        <a:t>大数据与人工智能</a:t>
                      </a:r>
                      <a:endParaRPr lang="zh-CN" alt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b="0" dirty="0" smtClean="0"/>
                        <a:t>1</a:t>
                      </a:r>
                      <a:r>
                        <a:rPr lang="zh-CN" altLang="en-US" b="0" dirty="0" smtClean="0"/>
                        <a:t>、数据处理（含可视化）、分析统计相关</a:t>
                      </a:r>
                      <a:endParaRPr lang="en-US" altLang="zh-CN" b="0" dirty="0" smtClean="0"/>
                    </a:p>
                    <a:p>
                      <a:r>
                        <a:rPr lang="en-US" altLang="zh-CN" b="0" dirty="0" smtClean="0"/>
                        <a:t>2</a:t>
                      </a:r>
                      <a:r>
                        <a:rPr lang="zh-CN" altLang="en-US" b="0" dirty="0" smtClean="0"/>
                        <a:t>、人工智能相关：如自然语言处理、知识图谱、人机交互、语音图像识别、计算机视觉、机器学习等相关</a:t>
                      </a:r>
                      <a:endParaRPr lang="en-US" altLang="zh-CN" b="0" dirty="0" smtClean="0"/>
                    </a:p>
                    <a:p>
                      <a:r>
                        <a:rPr lang="en-US" altLang="zh-CN" b="0" dirty="0" smtClean="0"/>
                        <a:t>3</a:t>
                      </a:r>
                      <a:r>
                        <a:rPr lang="zh-CN" altLang="en-US" b="0" dirty="0" smtClean="0"/>
                        <a:t>、安全相关：如系统安全、网络安全、用户安全等</a:t>
                      </a:r>
                      <a:endParaRPr lang="en-US" altLang="zh-CN" b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 smtClean="0">
                          <a:latin typeface="Microsoft YaHei" panose="020B0503020204020204" pitchFamily="34" charset="-122"/>
                          <a:ea typeface="Microsoft YaHei" panose="020B0503020204020204" pitchFamily="34" charset="-122"/>
                          <a:cs typeface="+mn-ea"/>
                        </a:rPr>
                        <a:t>智能风控</a:t>
                      </a:r>
                      <a:endParaRPr lang="zh-CN" alt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b="0" dirty="0" smtClean="0"/>
                        <a:t>1</a:t>
                      </a:r>
                      <a:r>
                        <a:rPr lang="zh-CN" altLang="en-US" b="0" dirty="0" smtClean="0"/>
                        <a:t>、风险建模及开发相关</a:t>
                      </a:r>
                      <a:endParaRPr lang="en-US" altLang="zh-CN" b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b="0" dirty="0" smtClean="0"/>
                        <a:t>其他（</a:t>
                      </a:r>
                      <a:r>
                        <a:rPr lang="zh-CN" altLang="en-US" b="0" dirty="0" smtClean="0">
                          <a:latin typeface="Microsoft YaHei" panose="020B0503020204020204" pitchFamily="34" charset="-122"/>
                          <a:ea typeface="Microsoft YaHei" panose="020B0503020204020204" pitchFamily="34" charset="-122"/>
                          <a:cs typeface="+mn-ea"/>
                        </a:rPr>
                        <a:t>集中采购云平台、企业共享平台、企业资源、对公信贷等</a:t>
                      </a:r>
                      <a:r>
                        <a:rPr lang="zh-CN" altLang="en-US" b="0" dirty="0" smtClean="0"/>
                        <a:t>）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b="0" dirty="0" smtClean="0"/>
                        <a:t>1</a:t>
                      </a:r>
                      <a:r>
                        <a:rPr lang="zh-CN" altLang="en-US" b="0" dirty="0" smtClean="0"/>
                        <a:t>、</a:t>
                      </a:r>
                      <a:r>
                        <a:rPr lang="en-US" altLang="zh-CN" b="0" dirty="0" smtClean="0"/>
                        <a:t>UI</a:t>
                      </a:r>
                      <a:r>
                        <a:rPr lang="zh-CN" altLang="en-US" b="0" dirty="0" smtClean="0"/>
                        <a:t>及交互相关；</a:t>
                      </a:r>
                      <a:endParaRPr lang="en-US" altLang="zh-CN" b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b="0" dirty="0" smtClean="0"/>
                        <a:t>2</a:t>
                      </a:r>
                      <a:r>
                        <a:rPr lang="zh-CN" altLang="en-US" b="0" dirty="0" smtClean="0"/>
                        <a:t>、产品运营相关；</a:t>
                      </a:r>
                      <a:endParaRPr lang="en-US" altLang="zh-CN" b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b="0" dirty="0" smtClean="0"/>
                        <a:t>3</a:t>
                      </a:r>
                      <a:r>
                        <a:rPr lang="zh-CN" altLang="en-US" b="0" dirty="0" smtClean="0"/>
                        <a:t>、系统架构、设计、开发相关</a:t>
                      </a:r>
                      <a:endParaRPr lang="en-US" altLang="zh-CN" b="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b="0" dirty="0" smtClean="0"/>
                        <a:t>4</a:t>
                      </a:r>
                      <a:r>
                        <a:rPr lang="zh-CN" altLang="en-US" b="0" dirty="0" smtClean="0"/>
                        <a:t>、金融业务相关</a:t>
                      </a:r>
                      <a:endParaRPr lang="zh-CN" altLang="en-US" b="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018516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114932" y="778481"/>
            <a:ext cx="5864536" cy="4819512"/>
            <a:chOff x="839868" y="1831975"/>
            <a:chExt cx="5256213" cy="4319588"/>
          </a:xfrm>
          <a:solidFill>
            <a:schemeClr val="bg2">
              <a:lumMod val="75000"/>
            </a:schemeClr>
          </a:solidFill>
        </p:grpSpPr>
        <p:sp>
          <p:nvSpPr>
            <p:cNvPr id="42" name="Freeform 4"/>
            <p:cNvSpPr>
              <a:spLocks/>
            </p:cNvSpPr>
            <p:nvPr/>
          </p:nvSpPr>
          <p:spPr bwMode="auto">
            <a:xfrm>
              <a:off x="4905456" y="1831975"/>
              <a:ext cx="1190625" cy="1057275"/>
            </a:xfrm>
            <a:custGeom>
              <a:avLst/>
              <a:gdLst>
                <a:gd name="T0" fmla="*/ 363316 w 1088"/>
                <a:gd name="T1" fmla="*/ 863584 h 988"/>
                <a:gd name="T2" fmla="*/ 431164 w 1088"/>
                <a:gd name="T3" fmla="*/ 940632 h 988"/>
                <a:gd name="T4" fmla="*/ 482597 w 1088"/>
                <a:gd name="T5" fmla="*/ 929931 h 988"/>
                <a:gd name="T6" fmla="*/ 549351 w 1088"/>
                <a:gd name="T7" fmla="*/ 935282 h 988"/>
                <a:gd name="T8" fmla="*/ 620482 w 1088"/>
                <a:gd name="T9" fmla="*/ 919230 h 988"/>
                <a:gd name="T10" fmla="*/ 671915 w 1088"/>
                <a:gd name="T11" fmla="*/ 979157 h 988"/>
                <a:gd name="T12" fmla="*/ 712405 w 1088"/>
                <a:gd name="T13" fmla="*/ 994138 h 988"/>
                <a:gd name="T14" fmla="*/ 760555 w 1088"/>
                <a:gd name="T15" fmla="*/ 1024101 h 988"/>
                <a:gd name="T16" fmla="*/ 773687 w 1088"/>
                <a:gd name="T17" fmla="*/ 966315 h 988"/>
                <a:gd name="T18" fmla="*/ 825121 w 1088"/>
                <a:gd name="T19" fmla="*/ 1026242 h 988"/>
                <a:gd name="T20" fmla="*/ 872177 w 1088"/>
                <a:gd name="T21" fmla="*/ 1052995 h 988"/>
                <a:gd name="T22" fmla="*/ 922516 w 1088"/>
                <a:gd name="T23" fmla="*/ 991998 h 988"/>
                <a:gd name="T24" fmla="*/ 955345 w 1088"/>
                <a:gd name="T25" fmla="*/ 986647 h 988"/>
                <a:gd name="T26" fmla="*/ 1008967 w 1088"/>
                <a:gd name="T27" fmla="*/ 1024101 h 988"/>
                <a:gd name="T28" fmla="*/ 1054929 w 1088"/>
                <a:gd name="T29" fmla="*/ 1026242 h 988"/>
                <a:gd name="T30" fmla="*/ 1039608 w 1088"/>
                <a:gd name="T31" fmla="*/ 942773 h 988"/>
                <a:gd name="T32" fmla="*/ 1016627 w 1088"/>
                <a:gd name="T33" fmla="*/ 841111 h 988"/>
                <a:gd name="T34" fmla="*/ 1132626 w 1088"/>
                <a:gd name="T35" fmla="*/ 796167 h 988"/>
                <a:gd name="T36" fmla="*/ 1143569 w 1088"/>
                <a:gd name="T37" fmla="*/ 745871 h 988"/>
                <a:gd name="T38" fmla="*/ 1157795 w 1088"/>
                <a:gd name="T39" fmla="*/ 696646 h 988"/>
                <a:gd name="T40" fmla="*/ 1163267 w 1088"/>
                <a:gd name="T41" fmla="*/ 500814 h 988"/>
                <a:gd name="T42" fmla="*/ 1158890 w 1088"/>
                <a:gd name="T43" fmla="*/ 415205 h 988"/>
                <a:gd name="T44" fmla="*/ 1152324 w 1088"/>
                <a:gd name="T45" fmla="*/ 376681 h 988"/>
                <a:gd name="T46" fmla="*/ 1075721 w 1088"/>
                <a:gd name="T47" fmla="*/ 434467 h 988"/>
                <a:gd name="T48" fmla="*/ 994741 w 1088"/>
                <a:gd name="T49" fmla="*/ 506165 h 988"/>
                <a:gd name="T50" fmla="*/ 850290 w 1088"/>
                <a:gd name="T51" fmla="*/ 506165 h 988"/>
                <a:gd name="T52" fmla="*/ 832781 w 1088"/>
                <a:gd name="T53" fmla="*/ 451589 h 988"/>
                <a:gd name="T54" fmla="*/ 782442 w 1088"/>
                <a:gd name="T55" fmla="*/ 415205 h 988"/>
                <a:gd name="T56" fmla="*/ 688330 w 1088"/>
                <a:gd name="T57" fmla="*/ 391663 h 988"/>
                <a:gd name="T58" fmla="*/ 611727 w 1088"/>
                <a:gd name="T59" fmla="*/ 383102 h 988"/>
                <a:gd name="T60" fmla="*/ 543879 w 1088"/>
                <a:gd name="T61" fmla="*/ 336017 h 988"/>
                <a:gd name="T62" fmla="*/ 511050 w 1088"/>
                <a:gd name="T63" fmla="*/ 281441 h 988"/>
                <a:gd name="T64" fmla="*/ 463994 w 1088"/>
                <a:gd name="T65" fmla="*/ 222584 h 988"/>
                <a:gd name="T66" fmla="*/ 404900 w 1088"/>
                <a:gd name="T67" fmla="*/ 130554 h 988"/>
                <a:gd name="T68" fmla="*/ 342524 w 1088"/>
                <a:gd name="T69" fmla="*/ 37454 h 988"/>
                <a:gd name="T70" fmla="*/ 241846 w 1088"/>
                <a:gd name="T71" fmla="*/ 22472 h 988"/>
                <a:gd name="T72" fmla="*/ 129130 w 1088"/>
                <a:gd name="T73" fmla="*/ 0 h 988"/>
                <a:gd name="T74" fmla="*/ 4377 w 1088"/>
                <a:gd name="T75" fmla="*/ 52436 h 988"/>
                <a:gd name="T76" fmla="*/ 0 w 1088"/>
                <a:gd name="T77" fmla="*/ 148746 h 988"/>
                <a:gd name="T78" fmla="*/ 54716 w 1088"/>
                <a:gd name="T79" fmla="*/ 185130 h 988"/>
                <a:gd name="T80" fmla="*/ 120376 w 1088"/>
                <a:gd name="T81" fmla="*/ 172289 h 988"/>
                <a:gd name="T82" fmla="*/ 134602 w 1088"/>
                <a:gd name="T83" fmla="*/ 238636 h 988"/>
                <a:gd name="T84" fmla="*/ 215582 w 1088"/>
                <a:gd name="T85" fmla="*/ 275020 h 988"/>
                <a:gd name="T86" fmla="*/ 264827 w 1088"/>
                <a:gd name="T87" fmla="*/ 254688 h 988"/>
                <a:gd name="T88" fmla="*/ 404900 w 1088"/>
                <a:gd name="T89" fmla="*/ 262179 h 988"/>
                <a:gd name="T90" fmla="*/ 383014 w 1088"/>
                <a:gd name="T91" fmla="*/ 446239 h 988"/>
                <a:gd name="T92" fmla="*/ 363316 w 1088"/>
                <a:gd name="T93" fmla="*/ 504025 h 988"/>
                <a:gd name="T94" fmla="*/ 355655 w 1088"/>
                <a:gd name="T95" fmla="*/ 622808 h 988"/>
                <a:gd name="T96" fmla="*/ 322826 w 1088"/>
                <a:gd name="T97" fmla="*/ 597125 h 988"/>
                <a:gd name="T98" fmla="*/ 250600 w 1088"/>
                <a:gd name="T99" fmla="*/ 705207 h 988"/>
                <a:gd name="T100" fmla="*/ 221054 w 1088"/>
                <a:gd name="T101" fmla="*/ 757642 h 988"/>
                <a:gd name="T102" fmla="*/ 322826 w 1088"/>
                <a:gd name="T103" fmla="*/ 794026 h 988"/>
                <a:gd name="T104" fmla="*/ 322826 w 1088"/>
                <a:gd name="T105" fmla="*/ 815429 h 988"/>
                <a:gd name="T106" fmla="*/ 286713 w 1088"/>
                <a:gd name="T107" fmla="*/ 860374 h 98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1088" h="988">
                  <a:moveTo>
                    <a:pt x="275" y="816"/>
                  </a:moveTo>
                  <a:lnTo>
                    <a:pt x="332" y="807"/>
                  </a:lnTo>
                  <a:lnTo>
                    <a:pt x="357" y="853"/>
                  </a:lnTo>
                  <a:lnTo>
                    <a:pt x="394" y="879"/>
                  </a:lnTo>
                  <a:lnTo>
                    <a:pt x="419" y="869"/>
                  </a:lnTo>
                  <a:lnTo>
                    <a:pt x="441" y="869"/>
                  </a:lnTo>
                  <a:lnTo>
                    <a:pt x="478" y="846"/>
                  </a:lnTo>
                  <a:lnTo>
                    <a:pt x="502" y="874"/>
                  </a:lnTo>
                  <a:lnTo>
                    <a:pt x="520" y="879"/>
                  </a:lnTo>
                  <a:lnTo>
                    <a:pt x="567" y="859"/>
                  </a:lnTo>
                  <a:lnTo>
                    <a:pt x="602" y="879"/>
                  </a:lnTo>
                  <a:lnTo>
                    <a:pt x="614" y="915"/>
                  </a:lnTo>
                  <a:lnTo>
                    <a:pt x="638" y="915"/>
                  </a:lnTo>
                  <a:lnTo>
                    <a:pt x="651" y="929"/>
                  </a:lnTo>
                  <a:lnTo>
                    <a:pt x="682" y="964"/>
                  </a:lnTo>
                  <a:lnTo>
                    <a:pt x="695" y="957"/>
                  </a:lnTo>
                  <a:lnTo>
                    <a:pt x="689" y="915"/>
                  </a:lnTo>
                  <a:lnTo>
                    <a:pt x="707" y="903"/>
                  </a:lnTo>
                  <a:lnTo>
                    <a:pt x="733" y="952"/>
                  </a:lnTo>
                  <a:lnTo>
                    <a:pt x="754" y="959"/>
                  </a:lnTo>
                  <a:lnTo>
                    <a:pt x="779" y="987"/>
                  </a:lnTo>
                  <a:lnTo>
                    <a:pt x="797" y="984"/>
                  </a:lnTo>
                  <a:lnTo>
                    <a:pt x="805" y="971"/>
                  </a:lnTo>
                  <a:lnTo>
                    <a:pt x="843" y="927"/>
                  </a:lnTo>
                  <a:lnTo>
                    <a:pt x="860" y="940"/>
                  </a:lnTo>
                  <a:lnTo>
                    <a:pt x="873" y="922"/>
                  </a:lnTo>
                  <a:lnTo>
                    <a:pt x="884" y="945"/>
                  </a:lnTo>
                  <a:lnTo>
                    <a:pt x="922" y="957"/>
                  </a:lnTo>
                  <a:lnTo>
                    <a:pt x="947" y="957"/>
                  </a:lnTo>
                  <a:lnTo>
                    <a:pt x="964" y="959"/>
                  </a:lnTo>
                  <a:lnTo>
                    <a:pt x="955" y="940"/>
                  </a:lnTo>
                  <a:lnTo>
                    <a:pt x="950" y="881"/>
                  </a:lnTo>
                  <a:lnTo>
                    <a:pt x="904" y="811"/>
                  </a:lnTo>
                  <a:lnTo>
                    <a:pt x="929" y="786"/>
                  </a:lnTo>
                  <a:lnTo>
                    <a:pt x="952" y="744"/>
                  </a:lnTo>
                  <a:lnTo>
                    <a:pt x="1035" y="744"/>
                  </a:lnTo>
                  <a:lnTo>
                    <a:pt x="1049" y="733"/>
                  </a:lnTo>
                  <a:lnTo>
                    <a:pt x="1045" y="697"/>
                  </a:lnTo>
                  <a:lnTo>
                    <a:pt x="1063" y="669"/>
                  </a:lnTo>
                  <a:lnTo>
                    <a:pt x="1058" y="651"/>
                  </a:lnTo>
                  <a:lnTo>
                    <a:pt x="1064" y="622"/>
                  </a:lnTo>
                  <a:lnTo>
                    <a:pt x="1063" y="468"/>
                  </a:lnTo>
                  <a:lnTo>
                    <a:pt x="1087" y="419"/>
                  </a:lnTo>
                  <a:lnTo>
                    <a:pt x="1059" y="388"/>
                  </a:lnTo>
                  <a:lnTo>
                    <a:pt x="1064" y="368"/>
                  </a:lnTo>
                  <a:lnTo>
                    <a:pt x="1053" y="352"/>
                  </a:lnTo>
                  <a:lnTo>
                    <a:pt x="1021" y="363"/>
                  </a:lnTo>
                  <a:lnTo>
                    <a:pt x="983" y="406"/>
                  </a:lnTo>
                  <a:lnTo>
                    <a:pt x="947" y="422"/>
                  </a:lnTo>
                  <a:lnTo>
                    <a:pt x="909" y="473"/>
                  </a:lnTo>
                  <a:lnTo>
                    <a:pt x="818" y="503"/>
                  </a:lnTo>
                  <a:lnTo>
                    <a:pt x="777" y="473"/>
                  </a:lnTo>
                  <a:lnTo>
                    <a:pt x="782" y="454"/>
                  </a:lnTo>
                  <a:lnTo>
                    <a:pt x="761" y="422"/>
                  </a:lnTo>
                  <a:lnTo>
                    <a:pt x="749" y="388"/>
                  </a:lnTo>
                  <a:lnTo>
                    <a:pt x="715" y="388"/>
                  </a:lnTo>
                  <a:lnTo>
                    <a:pt x="652" y="357"/>
                  </a:lnTo>
                  <a:lnTo>
                    <a:pt x="629" y="366"/>
                  </a:lnTo>
                  <a:lnTo>
                    <a:pt x="602" y="352"/>
                  </a:lnTo>
                  <a:lnTo>
                    <a:pt x="559" y="358"/>
                  </a:lnTo>
                  <a:lnTo>
                    <a:pt x="520" y="345"/>
                  </a:lnTo>
                  <a:lnTo>
                    <a:pt x="497" y="314"/>
                  </a:lnTo>
                  <a:lnTo>
                    <a:pt x="478" y="290"/>
                  </a:lnTo>
                  <a:lnTo>
                    <a:pt x="467" y="263"/>
                  </a:lnTo>
                  <a:lnTo>
                    <a:pt x="441" y="236"/>
                  </a:lnTo>
                  <a:lnTo>
                    <a:pt x="424" y="208"/>
                  </a:lnTo>
                  <a:lnTo>
                    <a:pt x="382" y="154"/>
                  </a:lnTo>
                  <a:lnTo>
                    <a:pt x="370" y="122"/>
                  </a:lnTo>
                  <a:lnTo>
                    <a:pt x="325" y="65"/>
                  </a:lnTo>
                  <a:lnTo>
                    <a:pt x="313" y="35"/>
                  </a:lnTo>
                  <a:lnTo>
                    <a:pt x="259" y="9"/>
                  </a:lnTo>
                  <a:lnTo>
                    <a:pt x="221" y="21"/>
                  </a:lnTo>
                  <a:lnTo>
                    <a:pt x="190" y="14"/>
                  </a:lnTo>
                  <a:lnTo>
                    <a:pt x="118" y="0"/>
                  </a:lnTo>
                  <a:lnTo>
                    <a:pt x="22" y="33"/>
                  </a:lnTo>
                  <a:lnTo>
                    <a:pt x="4" y="49"/>
                  </a:lnTo>
                  <a:lnTo>
                    <a:pt x="25" y="76"/>
                  </a:lnTo>
                  <a:lnTo>
                    <a:pt x="0" y="139"/>
                  </a:lnTo>
                  <a:lnTo>
                    <a:pt x="7" y="146"/>
                  </a:lnTo>
                  <a:lnTo>
                    <a:pt x="50" y="173"/>
                  </a:lnTo>
                  <a:lnTo>
                    <a:pt x="71" y="136"/>
                  </a:lnTo>
                  <a:lnTo>
                    <a:pt x="110" y="161"/>
                  </a:lnTo>
                  <a:lnTo>
                    <a:pt x="107" y="179"/>
                  </a:lnTo>
                  <a:lnTo>
                    <a:pt x="123" y="223"/>
                  </a:lnTo>
                  <a:lnTo>
                    <a:pt x="147" y="249"/>
                  </a:lnTo>
                  <a:lnTo>
                    <a:pt x="197" y="257"/>
                  </a:lnTo>
                  <a:lnTo>
                    <a:pt x="212" y="243"/>
                  </a:lnTo>
                  <a:lnTo>
                    <a:pt x="242" y="238"/>
                  </a:lnTo>
                  <a:lnTo>
                    <a:pt x="295" y="190"/>
                  </a:lnTo>
                  <a:lnTo>
                    <a:pt x="370" y="245"/>
                  </a:lnTo>
                  <a:lnTo>
                    <a:pt x="345" y="345"/>
                  </a:lnTo>
                  <a:lnTo>
                    <a:pt x="350" y="417"/>
                  </a:lnTo>
                  <a:lnTo>
                    <a:pt x="350" y="461"/>
                  </a:lnTo>
                  <a:lnTo>
                    <a:pt x="332" y="471"/>
                  </a:lnTo>
                  <a:lnTo>
                    <a:pt x="329" y="585"/>
                  </a:lnTo>
                  <a:lnTo>
                    <a:pt x="325" y="582"/>
                  </a:lnTo>
                  <a:lnTo>
                    <a:pt x="304" y="558"/>
                  </a:lnTo>
                  <a:lnTo>
                    <a:pt x="295" y="558"/>
                  </a:lnTo>
                  <a:lnTo>
                    <a:pt x="289" y="566"/>
                  </a:lnTo>
                  <a:lnTo>
                    <a:pt x="229" y="659"/>
                  </a:lnTo>
                  <a:lnTo>
                    <a:pt x="197" y="696"/>
                  </a:lnTo>
                  <a:lnTo>
                    <a:pt x="202" y="708"/>
                  </a:lnTo>
                  <a:lnTo>
                    <a:pt x="265" y="749"/>
                  </a:lnTo>
                  <a:lnTo>
                    <a:pt x="295" y="742"/>
                  </a:lnTo>
                  <a:lnTo>
                    <a:pt x="299" y="749"/>
                  </a:lnTo>
                  <a:lnTo>
                    <a:pt x="295" y="762"/>
                  </a:lnTo>
                  <a:lnTo>
                    <a:pt x="265" y="774"/>
                  </a:lnTo>
                  <a:lnTo>
                    <a:pt x="262" y="804"/>
                  </a:lnTo>
                  <a:lnTo>
                    <a:pt x="275" y="816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3" name="Freeform 5"/>
            <p:cNvSpPr>
              <a:spLocks/>
            </p:cNvSpPr>
            <p:nvPr/>
          </p:nvSpPr>
          <p:spPr bwMode="auto">
            <a:xfrm>
              <a:off x="3016331" y="1884363"/>
              <a:ext cx="2314575" cy="2038350"/>
            </a:xfrm>
            <a:custGeom>
              <a:avLst/>
              <a:gdLst>
                <a:gd name="T0" fmla="*/ 754396 w 2117"/>
                <a:gd name="T1" fmla="*/ 1974083 h 1903"/>
                <a:gd name="T2" fmla="*/ 854982 w 2117"/>
                <a:gd name="T3" fmla="*/ 1802703 h 1903"/>
                <a:gd name="T4" fmla="*/ 928235 w 2117"/>
                <a:gd name="T5" fmla="*/ 1963371 h 1903"/>
                <a:gd name="T6" fmla="*/ 1018982 w 2117"/>
                <a:gd name="T7" fmla="*/ 1998718 h 1903"/>
                <a:gd name="T8" fmla="*/ 1135968 w 2117"/>
                <a:gd name="T9" fmla="*/ 1827338 h 1903"/>
                <a:gd name="T10" fmla="*/ 1258420 w 2117"/>
                <a:gd name="T11" fmla="*/ 1769498 h 1903"/>
                <a:gd name="T12" fmla="*/ 1398366 w 2117"/>
                <a:gd name="T13" fmla="*/ 1660243 h 1903"/>
                <a:gd name="T14" fmla="*/ 1482553 w 2117"/>
                <a:gd name="T15" fmla="*/ 1550988 h 1903"/>
                <a:gd name="T16" fmla="*/ 1563459 w 2117"/>
                <a:gd name="T17" fmla="*/ 1428880 h 1903"/>
                <a:gd name="T18" fmla="*/ 1645458 w 2117"/>
                <a:gd name="T19" fmla="*/ 1434236 h 1903"/>
                <a:gd name="T20" fmla="*/ 1739485 w 2117"/>
                <a:gd name="T21" fmla="*/ 1405315 h 1903"/>
                <a:gd name="T22" fmla="*/ 1858657 w 2117"/>
                <a:gd name="T23" fmla="*/ 1395675 h 1903"/>
                <a:gd name="T24" fmla="*/ 1971270 w 2117"/>
                <a:gd name="T25" fmla="*/ 1437449 h 1903"/>
                <a:gd name="T26" fmla="*/ 2032496 w 2117"/>
                <a:gd name="T27" fmla="*/ 1392462 h 1903"/>
                <a:gd name="T28" fmla="*/ 2150576 w 2117"/>
                <a:gd name="T29" fmla="*/ 1283207 h 1903"/>
                <a:gd name="T30" fmla="*/ 2252255 w 2117"/>
                <a:gd name="T31" fmla="*/ 1227509 h 1903"/>
                <a:gd name="T32" fmla="*/ 2279589 w 2117"/>
                <a:gd name="T33" fmla="*/ 1135392 h 1903"/>
                <a:gd name="T34" fmla="*/ 2154949 w 2117"/>
                <a:gd name="T35" fmla="*/ 1066840 h 1903"/>
                <a:gd name="T36" fmla="*/ 2125429 w 2117"/>
                <a:gd name="T37" fmla="*/ 931878 h 1903"/>
                <a:gd name="T38" fmla="*/ 2163696 w 2117"/>
                <a:gd name="T39" fmla="*/ 886891 h 1903"/>
                <a:gd name="T40" fmla="*/ 2177909 w 2117"/>
                <a:gd name="T41" fmla="*/ 780850 h 1903"/>
                <a:gd name="T42" fmla="*/ 2177909 w 2117"/>
                <a:gd name="T43" fmla="*/ 754072 h 1903"/>
                <a:gd name="T44" fmla="*/ 2205242 w 2117"/>
                <a:gd name="T45" fmla="*/ 554843 h 1903"/>
                <a:gd name="T46" fmla="*/ 2250069 w 2117"/>
                <a:gd name="T47" fmla="*/ 576265 h 1903"/>
                <a:gd name="T48" fmla="*/ 2266469 w 2117"/>
                <a:gd name="T49" fmla="*/ 318124 h 1903"/>
                <a:gd name="T50" fmla="*/ 2119963 w 2117"/>
                <a:gd name="T51" fmla="*/ 207798 h 1903"/>
                <a:gd name="T52" fmla="*/ 2007350 w 2117"/>
                <a:gd name="T53" fmla="*/ 141388 h 1903"/>
                <a:gd name="T54" fmla="*/ 1895830 w 2117"/>
                <a:gd name="T55" fmla="*/ 104970 h 1903"/>
                <a:gd name="T56" fmla="*/ 1875057 w 2117"/>
                <a:gd name="T57" fmla="*/ 0 h 1903"/>
                <a:gd name="T58" fmla="*/ 1830231 w 2117"/>
                <a:gd name="T59" fmla="*/ 104970 h 1903"/>
                <a:gd name="T60" fmla="*/ 1773378 w 2117"/>
                <a:gd name="T61" fmla="*/ 383463 h 1903"/>
                <a:gd name="T62" fmla="*/ 1623592 w 2117"/>
                <a:gd name="T63" fmla="*/ 495931 h 1903"/>
                <a:gd name="T64" fmla="*/ 1523006 w 2117"/>
                <a:gd name="T65" fmla="*/ 691946 h 1903"/>
                <a:gd name="T66" fmla="*/ 1680445 w 2117"/>
                <a:gd name="T67" fmla="*/ 727294 h 1903"/>
                <a:gd name="T68" fmla="*/ 1901297 w 2117"/>
                <a:gd name="T69" fmla="*/ 799059 h 1903"/>
                <a:gd name="T70" fmla="*/ 1744951 w 2117"/>
                <a:gd name="T71" fmla="*/ 864398 h 1903"/>
                <a:gd name="T72" fmla="*/ 1617032 w 2117"/>
                <a:gd name="T73" fmla="*/ 946874 h 1903"/>
                <a:gd name="T74" fmla="*/ 1449753 w 2117"/>
                <a:gd name="T75" fmla="*/ 1095760 h 1903"/>
                <a:gd name="T76" fmla="*/ 1249674 w 2117"/>
                <a:gd name="T77" fmla="*/ 1125752 h 1903"/>
                <a:gd name="T78" fmla="*/ 1207034 w 2117"/>
                <a:gd name="T79" fmla="*/ 1313199 h 1903"/>
                <a:gd name="T80" fmla="*/ 901995 w 2117"/>
                <a:gd name="T81" fmla="*/ 1440663 h 1903"/>
                <a:gd name="T82" fmla="*/ 637410 w 2117"/>
                <a:gd name="T83" fmla="*/ 1520997 h 1903"/>
                <a:gd name="T84" fmla="*/ 231785 w 2117"/>
                <a:gd name="T85" fmla="*/ 1426738 h 1903"/>
                <a:gd name="T86" fmla="*/ 13120 w 2117"/>
                <a:gd name="T87" fmla="*/ 1497432 h 1903"/>
                <a:gd name="T88" fmla="*/ 138853 w 2117"/>
                <a:gd name="T89" fmla="*/ 1635607 h 1903"/>
                <a:gd name="T90" fmla="*/ 262399 w 2117"/>
                <a:gd name="T91" fmla="*/ 1688092 h 1903"/>
                <a:gd name="T92" fmla="*/ 299572 w 2117"/>
                <a:gd name="T93" fmla="*/ 1797347 h 1903"/>
                <a:gd name="T94" fmla="*/ 430771 w 2117"/>
                <a:gd name="T95" fmla="*/ 1868041 h 1903"/>
                <a:gd name="T96" fmla="*/ 618824 w 2117"/>
                <a:gd name="T97" fmla="*/ 1851974 h 1903"/>
                <a:gd name="T98" fmla="*/ 557597 w 2117"/>
                <a:gd name="T99" fmla="*/ 1948376 h 1903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17" h="1903">
                  <a:moveTo>
                    <a:pt x="596" y="1893"/>
                  </a:moveTo>
                  <a:lnTo>
                    <a:pt x="626" y="1888"/>
                  </a:lnTo>
                  <a:lnTo>
                    <a:pt x="650" y="1879"/>
                  </a:lnTo>
                  <a:lnTo>
                    <a:pt x="690" y="1843"/>
                  </a:lnTo>
                  <a:lnTo>
                    <a:pt x="700" y="1789"/>
                  </a:lnTo>
                  <a:lnTo>
                    <a:pt x="724" y="1711"/>
                  </a:lnTo>
                  <a:lnTo>
                    <a:pt x="775" y="1676"/>
                  </a:lnTo>
                  <a:lnTo>
                    <a:pt x="782" y="1683"/>
                  </a:lnTo>
                  <a:lnTo>
                    <a:pt x="799" y="1738"/>
                  </a:lnTo>
                  <a:lnTo>
                    <a:pt x="775" y="1772"/>
                  </a:lnTo>
                  <a:lnTo>
                    <a:pt x="766" y="1804"/>
                  </a:lnTo>
                  <a:lnTo>
                    <a:pt x="849" y="1833"/>
                  </a:lnTo>
                  <a:lnTo>
                    <a:pt x="854" y="1856"/>
                  </a:lnTo>
                  <a:lnTo>
                    <a:pt x="901" y="1854"/>
                  </a:lnTo>
                  <a:lnTo>
                    <a:pt x="921" y="1860"/>
                  </a:lnTo>
                  <a:lnTo>
                    <a:pt x="932" y="1866"/>
                  </a:lnTo>
                  <a:lnTo>
                    <a:pt x="1014" y="1750"/>
                  </a:lnTo>
                  <a:lnTo>
                    <a:pt x="1036" y="1743"/>
                  </a:lnTo>
                  <a:lnTo>
                    <a:pt x="1041" y="1729"/>
                  </a:lnTo>
                  <a:lnTo>
                    <a:pt x="1039" y="1706"/>
                  </a:lnTo>
                  <a:lnTo>
                    <a:pt x="1067" y="1666"/>
                  </a:lnTo>
                  <a:lnTo>
                    <a:pt x="1119" y="1664"/>
                  </a:lnTo>
                  <a:lnTo>
                    <a:pt x="1139" y="1641"/>
                  </a:lnTo>
                  <a:lnTo>
                    <a:pt x="1151" y="1652"/>
                  </a:lnTo>
                  <a:lnTo>
                    <a:pt x="1181" y="1627"/>
                  </a:lnTo>
                  <a:lnTo>
                    <a:pt x="1197" y="1627"/>
                  </a:lnTo>
                  <a:lnTo>
                    <a:pt x="1251" y="1548"/>
                  </a:lnTo>
                  <a:lnTo>
                    <a:pt x="1279" y="1550"/>
                  </a:lnTo>
                  <a:lnTo>
                    <a:pt x="1314" y="1525"/>
                  </a:lnTo>
                  <a:lnTo>
                    <a:pt x="1323" y="1534"/>
                  </a:lnTo>
                  <a:lnTo>
                    <a:pt x="1388" y="1502"/>
                  </a:lnTo>
                  <a:lnTo>
                    <a:pt x="1356" y="1448"/>
                  </a:lnTo>
                  <a:lnTo>
                    <a:pt x="1365" y="1394"/>
                  </a:lnTo>
                  <a:lnTo>
                    <a:pt x="1393" y="1336"/>
                  </a:lnTo>
                  <a:lnTo>
                    <a:pt x="1416" y="1327"/>
                  </a:lnTo>
                  <a:lnTo>
                    <a:pt x="1430" y="1334"/>
                  </a:lnTo>
                  <a:lnTo>
                    <a:pt x="1430" y="1375"/>
                  </a:lnTo>
                  <a:lnTo>
                    <a:pt x="1447" y="1387"/>
                  </a:lnTo>
                  <a:lnTo>
                    <a:pt x="1488" y="1357"/>
                  </a:lnTo>
                  <a:lnTo>
                    <a:pt x="1505" y="1339"/>
                  </a:lnTo>
                  <a:lnTo>
                    <a:pt x="1521" y="1347"/>
                  </a:lnTo>
                  <a:lnTo>
                    <a:pt x="1542" y="1329"/>
                  </a:lnTo>
                  <a:lnTo>
                    <a:pt x="1584" y="1327"/>
                  </a:lnTo>
                  <a:lnTo>
                    <a:pt x="1591" y="1312"/>
                  </a:lnTo>
                  <a:lnTo>
                    <a:pt x="1581" y="1290"/>
                  </a:lnTo>
                  <a:lnTo>
                    <a:pt x="1610" y="1261"/>
                  </a:lnTo>
                  <a:lnTo>
                    <a:pt x="1645" y="1243"/>
                  </a:lnTo>
                  <a:lnTo>
                    <a:pt x="1700" y="1303"/>
                  </a:lnTo>
                  <a:lnTo>
                    <a:pt x="1697" y="1324"/>
                  </a:lnTo>
                  <a:lnTo>
                    <a:pt x="1724" y="1368"/>
                  </a:lnTo>
                  <a:lnTo>
                    <a:pt x="1789" y="1372"/>
                  </a:lnTo>
                  <a:lnTo>
                    <a:pt x="1803" y="1342"/>
                  </a:lnTo>
                  <a:lnTo>
                    <a:pt x="1787" y="1255"/>
                  </a:lnTo>
                  <a:lnTo>
                    <a:pt x="1801" y="1240"/>
                  </a:lnTo>
                  <a:lnTo>
                    <a:pt x="1831" y="1261"/>
                  </a:lnTo>
                  <a:lnTo>
                    <a:pt x="1859" y="1300"/>
                  </a:lnTo>
                  <a:lnTo>
                    <a:pt x="1901" y="1236"/>
                  </a:lnTo>
                  <a:lnTo>
                    <a:pt x="1921" y="1231"/>
                  </a:lnTo>
                  <a:lnTo>
                    <a:pt x="1951" y="1198"/>
                  </a:lnTo>
                  <a:lnTo>
                    <a:pt x="1967" y="1198"/>
                  </a:lnTo>
                  <a:lnTo>
                    <a:pt x="1994" y="1171"/>
                  </a:lnTo>
                  <a:lnTo>
                    <a:pt x="2009" y="1171"/>
                  </a:lnTo>
                  <a:lnTo>
                    <a:pt x="2023" y="1146"/>
                  </a:lnTo>
                  <a:lnTo>
                    <a:pt x="2060" y="1146"/>
                  </a:lnTo>
                  <a:lnTo>
                    <a:pt x="2099" y="1111"/>
                  </a:lnTo>
                  <a:lnTo>
                    <a:pt x="2116" y="1095"/>
                  </a:lnTo>
                  <a:lnTo>
                    <a:pt x="2116" y="1076"/>
                  </a:lnTo>
                  <a:lnTo>
                    <a:pt x="2085" y="1060"/>
                  </a:lnTo>
                  <a:lnTo>
                    <a:pt x="2085" y="1023"/>
                  </a:lnTo>
                  <a:lnTo>
                    <a:pt x="2036" y="958"/>
                  </a:lnTo>
                  <a:lnTo>
                    <a:pt x="1986" y="1005"/>
                  </a:lnTo>
                  <a:lnTo>
                    <a:pt x="1971" y="996"/>
                  </a:lnTo>
                  <a:lnTo>
                    <a:pt x="1969" y="969"/>
                  </a:lnTo>
                  <a:lnTo>
                    <a:pt x="1949" y="939"/>
                  </a:lnTo>
                  <a:lnTo>
                    <a:pt x="1944" y="907"/>
                  </a:lnTo>
                  <a:lnTo>
                    <a:pt x="1944" y="870"/>
                  </a:lnTo>
                  <a:lnTo>
                    <a:pt x="1910" y="844"/>
                  </a:lnTo>
                  <a:lnTo>
                    <a:pt x="1905" y="832"/>
                  </a:lnTo>
                  <a:lnTo>
                    <a:pt x="1913" y="810"/>
                  </a:lnTo>
                  <a:lnTo>
                    <a:pt x="1979" y="828"/>
                  </a:lnTo>
                  <a:lnTo>
                    <a:pt x="1981" y="798"/>
                  </a:lnTo>
                  <a:lnTo>
                    <a:pt x="2004" y="771"/>
                  </a:lnTo>
                  <a:lnTo>
                    <a:pt x="1989" y="759"/>
                  </a:lnTo>
                  <a:lnTo>
                    <a:pt x="1992" y="729"/>
                  </a:lnTo>
                  <a:lnTo>
                    <a:pt x="2023" y="717"/>
                  </a:lnTo>
                  <a:lnTo>
                    <a:pt x="2028" y="704"/>
                  </a:lnTo>
                  <a:lnTo>
                    <a:pt x="2023" y="697"/>
                  </a:lnTo>
                  <a:lnTo>
                    <a:pt x="1992" y="704"/>
                  </a:lnTo>
                  <a:lnTo>
                    <a:pt x="1931" y="662"/>
                  </a:lnTo>
                  <a:lnTo>
                    <a:pt x="1926" y="650"/>
                  </a:lnTo>
                  <a:lnTo>
                    <a:pt x="1956" y="613"/>
                  </a:lnTo>
                  <a:lnTo>
                    <a:pt x="2017" y="518"/>
                  </a:lnTo>
                  <a:lnTo>
                    <a:pt x="2023" y="511"/>
                  </a:lnTo>
                  <a:lnTo>
                    <a:pt x="2033" y="511"/>
                  </a:lnTo>
                  <a:lnTo>
                    <a:pt x="2053" y="536"/>
                  </a:lnTo>
                  <a:lnTo>
                    <a:pt x="2058" y="538"/>
                  </a:lnTo>
                  <a:lnTo>
                    <a:pt x="2060" y="424"/>
                  </a:lnTo>
                  <a:lnTo>
                    <a:pt x="2078" y="415"/>
                  </a:lnTo>
                  <a:lnTo>
                    <a:pt x="2078" y="370"/>
                  </a:lnTo>
                  <a:lnTo>
                    <a:pt x="2073" y="297"/>
                  </a:lnTo>
                  <a:lnTo>
                    <a:pt x="2099" y="196"/>
                  </a:lnTo>
                  <a:lnTo>
                    <a:pt x="2023" y="142"/>
                  </a:lnTo>
                  <a:lnTo>
                    <a:pt x="1969" y="189"/>
                  </a:lnTo>
                  <a:lnTo>
                    <a:pt x="1939" y="194"/>
                  </a:lnTo>
                  <a:lnTo>
                    <a:pt x="1926" y="210"/>
                  </a:lnTo>
                  <a:lnTo>
                    <a:pt x="1875" y="201"/>
                  </a:lnTo>
                  <a:lnTo>
                    <a:pt x="1851" y="174"/>
                  </a:lnTo>
                  <a:lnTo>
                    <a:pt x="1836" y="132"/>
                  </a:lnTo>
                  <a:lnTo>
                    <a:pt x="1838" y="114"/>
                  </a:lnTo>
                  <a:lnTo>
                    <a:pt x="1799" y="88"/>
                  </a:lnTo>
                  <a:lnTo>
                    <a:pt x="1777" y="126"/>
                  </a:lnTo>
                  <a:lnTo>
                    <a:pt x="1734" y="98"/>
                  </a:lnTo>
                  <a:lnTo>
                    <a:pt x="1727" y="91"/>
                  </a:lnTo>
                  <a:lnTo>
                    <a:pt x="1752" y="27"/>
                  </a:lnTo>
                  <a:lnTo>
                    <a:pt x="1731" y="0"/>
                  </a:lnTo>
                  <a:lnTo>
                    <a:pt x="1715" y="0"/>
                  </a:lnTo>
                  <a:lnTo>
                    <a:pt x="1669" y="32"/>
                  </a:lnTo>
                  <a:lnTo>
                    <a:pt x="1633" y="86"/>
                  </a:lnTo>
                  <a:lnTo>
                    <a:pt x="1647" y="96"/>
                  </a:lnTo>
                  <a:lnTo>
                    <a:pt x="1674" y="98"/>
                  </a:lnTo>
                  <a:lnTo>
                    <a:pt x="1697" y="156"/>
                  </a:lnTo>
                  <a:lnTo>
                    <a:pt x="1685" y="177"/>
                  </a:lnTo>
                  <a:lnTo>
                    <a:pt x="1663" y="210"/>
                  </a:lnTo>
                  <a:lnTo>
                    <a:pt x="1622" y="358"/>
                  </a:lnTo>
                  <a:lnTo>
                    <a:pt x="1638" y="384"/>
                  </a:lnTo>
                  <a:lnTo>
                    <a:pt x="1625" y="405"/>
                  </a:lnTo>
                  <a:lnTo>
                    <a:pt x="1535" y="470"/>
                  </a:lnTo>
                  <a:lnTo>
                    <a:pt x="1485" y="463"/>
                  </a:lnTo>
                  <a:lnTo>
                    <a:pt x="1458" y="452"/>
                  </a:lnTo>
                  <a:lnTo>
                    <a:pt x="1452" y="465"/>
                  </a:lnTo>
                  <a:lnTo>
                    <a:pt x="1412" y="625"/>
                  </a:lnTo>
                  <a:lnTo>
                    <a:pt x="1393" y="646"/>
                  </a:lnTo>
                  <a:lnTo>
                    <a:pt x="1403" y="674"/>
                  </a:lnTo>
                  <a:lnTo>
                    <a:pt x="1428" y="697"/>
                  </a:lnTo>
                  <a:lnTo>
                    <a:pt x="1470" y="672"/>
                  </a:lnTo>
                  <a:lnTo>
                    <a:pt x="1537" y="679"/>
                  </a:lnTo>
                  <a:lnTo>
                    <a:pt x="1556" y="646"/>
                  </a:lnTo>
                  <a:lnTo>
                    <a:pt x="1591" y="637"/>
                  </a:lnTo>
                  <a:lnTo>
                    <a:pt x="1657" y="662"/>
                  </a:lnTo>
                  <a:lnTo>
                    <a:pt x="1739" y="746"/>
                  </a:lnTo>
                  <a:lnTo>
                    <a:pt x="1739" y="764"/>
                  </a:lnTo>
                  <a:lnTo>
                    <a:pt x="1722" y="776"/>
                  </a:lnTo>
                  <a:lnTo>
                    <a:pt x="1627" y="783"/>
                  </a:lnTo>
                  <a:lnTo>
                    <a:pt x="1596" y="807"/>
                  </a:lnTo>
                  <a:lnTo>
                    <a:pt x="1572" y="802"/>
                  </a:lnTo>
                  <a:lnTo>
                    <a:pt x="1554" y="832"/>
                  </a:lnTo>
                  <a:lnTo>
                    <a:pt x="1509" y="840"/>
                  </a:lnTo>
                  <a:lnTo>
                    <a:pt x="1479" y="884"/>
                  </a:lnTo>
                  <a:lnTo>
                    <a:pt x="1475" y="916"/>
                  </a:lnTo>
                  <a:lnTo>
                    <a:pt x="1411" y="958"/>
                  </a:lnTo>
                  <a:lnTo>
                    <a:pt x="1370" y="964"/>
                  </a:lnTo>
                  <a:lnTo>
                    <a:pt x="1326" y="1023"/>
                  </a:lnTo>
                  <a:lnTo>
                    <a:pt x="1284" y="1048"/>
                  </a:lnTo>
                  <a:lnTo>
                    <a:pt x="1202" y="1030"/>
                  </a:lnTo>
                  <a:lnTo>
                    <a:pt x="1176" y="1018"/>
                  </a:lnTo>
                  <a:lnTo>
                    <a:pt x="1143" y="1051"/>
                  </a:lnTo>
                  <a:lnTo>
                    <a:pt x="1129" y="1107"/>
                  </a:lnTo>
                  <a:lnTo>
                    <a:pt x="1172" y="1171"/>
                  </a:lnTo>
                  <a:lnTo>
                    <a:pt x="1143" y="1201"/>
                  </a:lnTo>
                  <a:lnTo>
                    <a:pt x="1104" y="1226"/>
                  </a:lnTo>
                  <a:lnTo>
                    <a:pt x="1044" y="1300"/>
                  </a:lnTo>
                  <a:lnTo>
                    <a:pt x="967" y="1334"/>
                  </a:lnTo>
                  <a:lnTo>
                    <a:pt x="841" y="1347"/>
                  </a:lnTo>
                  <a:lnTo>
                    <a:pt x="825" y="1345"/>
                  </a:lnTo>
                  <a:lnTo>
                    <a:pt x="679" y="1407"/>
                  </a:lnTo>
                  <a:lnTo>
                    <a:pt x="608" y="1448"/>
                  </a:lnTo>
                  <a:lnTo>
                    <a:pt x="590" y="1438"/>
                  </a:lnTo>
                  <a:lnTo>
                    <a:pt x="583" y="1420"/>
                  </a:lnTo>
                  <a:lnTo>
                    <a:pt x="492" y="1414"/>
                  </a:lnTo>
                  <a:lnTo>
                    <a:pt x="391" y="1382"/>
                  </a:lnTo>
                  <a:lnTo>
                    <a:pt x="363" y="1350"/>
                  </a:lnTo>
                  <a:lnTo>
                    <a:pt x="212" y="1332"/>
                  </a:lnTo>
                  <a:lnTo>
                    <a:pt x="184" y="1345"/>
                  </a:lnTo>
                  <a:lnTo>
                    <a:pt x="2" y="1327"/>
                  </a:lnTo>
                  <a:lnTo>
                    <a:pt x="0" y="1354"/>
                  </a:lnTo>
                  <a:lnTo>
                    <a:pt x="12" y="1398"/>
                  </a:lnTo>
                  <a:lnTo>
                    <a:pt x="4" y="1465"/>
                  </a:lnTo>
                  <a:lnTo>
                    <a:pt x="56" y="1542"/>
                  </a:lnTo>
                  <a:lnTo>
                    <a:pt x="85" y="1560"/>
                  </a:lnTo>
                  <a:lnTo>
                    <a:pt x="127" y="1527"/>
                  </a:lnTo>
                  <a:lnTo>
                    <a:pt x="214" y="1527"/>
                  </a:lnTo>
                  <a:lnTo>
                    <a:pt x="236" y="1534"/>
                  </a:lnTo>
                  <a:lnTo>
                    <a:pt x="249" y="1555"/>
                  </a:lnTo>
                  <a:lnTo>
                    <a:pt x="240" y="1576"/>
                  </a:lnTo>
                  <a:lnTo>
                    <a:pt x="190" y="1616"/>
                  </a:lnTo>
                  <a:lnTo>
                    <a:pt x="195" y="1636"/>
                  </a:lnTo>
                  <a:lnTo>
                    <a:pt x="253" y="1678"/>
                  </a:lnTo>
                  <a:lnTo>
                    <a:pt x="274" y="1678"/>
                  </a:lnTo>
                  <a:lnTo>
                    <a:pt x="282" y="1688"/>
                  </a:lnTo>
                  <a:lnTo>
                    <a:pt x="277" y="1706"/>
                  </a:lnTo>
                  <a:lnTo>
                    <a:pt x="312" y="1734"/>
                  </a:lnTo>
                  <a:lnTo>
                    <a:pt x="394" y="1744"/>
                  </a:lnTo>
                  <a:lnTo>
                    <a:pt x="430" y="1736"/>
                  </a:lnTo>
                  <a:lnTo>
                    <a:pt x="481" y="1686"/>
                  </a:lnTo>
                  <a:lnTo>
                    <a:pt x="541" y="1690"/>
                  </a:lnTo>
                  <a:lnTo>
                    <a:pt x="566" y="1729"/>
                  </a:lnTo>
                  <a:lnTo>
                    <a:pt x="552" y="1761"/>
                  </a:lnTo>
                  <a:lnTo>
                    <a:pt x="554" y="1782"/>
                  </a:lnTo>
                  <a:lnTo>
                    <a:pt x="523" y="1802"/>
                  </a:lnTo>
                  <a:lnTo>
                    <a:pt x="510" y="1819"/>
                  </a:lnTo>
                  <a:lnTo>
                    <a:pt x="514" y="1860"/>
                  </a:lnTo>
                  <a:lnTo>
                    <a:pt x="571" y="1902"/>
                  </a:lnTo>
                  <a:lnTo>
                    <a:pt x="596" y="1893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4" name="Freeform 6"/>
            <p:cNvSpPr>
              <a:spLocks/>
            </p:cNvSpPr>
            <p:nvPr/>
          </p:nvSpPr>
          <p:spPr bwMode="auto">
            <a:xfrm>
              <a:off x="839868" y="2449513"/>
              <a:ext cx="2101850" cy="1558925"/>
            </a:xfrm>
            <a:custGeom>
              <a:avLst/>
              <a:gdLst>
                <a:gd name="T0" fmla="*/ 1441331 w 1922"/>
                <a:gd name="T1" fmla="*/ 53535 h 1456"/>
                <a:gd name="T2" fmla="*/ 1505852 w 1922"/>
                <a:gd name="T3" fmla="*/ 131695 h 1456"/>
                <a:gd name="T4" fmla="*/ 1596619 w 1922"/>
                <a:gd name="T5" fmla="*/ 189512 h 1456"/>
                <a:gd name="T6" fmla="*/ 1675356 w 1922"/>
                <a:gd name="T7" fmla="*/ 341550 h 1456"/>
                <a:gd name="T8" fmla="*/ 1631613 w 1922"/>
                <a:gd name="T9" fmla="*/ 457185 h 1456"/>
                <a:gd name="T10" fmla="*/ 1860170 w 1922"/>
                <a:gd name="T11" fmla="*/ 557830 h 1456"/>
                <a:gd name="T12" fmla="*/ 2018738 w 1922"/>
                <a:gd name="T13" fmla="*/ 671323 h 1456"/>
                <a:gd name="T14" fmla="*/ 2100756 w 1922"/>
                <a:gd name="T15" fmla="*/ 843704 h 1456"/>
                <a:gd name="T16" fmla="*/ 2041703 w 1922"/>
                <a:gd name="T17" fmla="*/ 918652 h 1456"/>
                <a:gd name="T18" fmla="*/ 1829550 w 1922"/>
                <a:gd name="T19" fmla="*/ 1033216 h 1456"/>
                <a:gd name="T20" fmla="*/ 1798930 w 1922"/>
                <a:gd name="T21" fmla="*/ 1213092 h 1456"/>
                <a:gd name="T22" fmla="*/ 1498197 w 1922"/>
                <a:gd name="T23" fmla="*/ 1300889 h 1456"/>
                <a:gd name="T24" fmla="*/ 1551782 w 1922"/>
                <a:gd name="T25" fmla="*/ 1463634 h 1456"/>
                <a:gd name="T26" fmla="*/ 1518975 w 1922"/>
                <a:gd name="T27" fmla="*/ 1516097 h 1456"/>
                <a:gd name="T28" fmla="*/ 1475232 w 1922"/>
                <a:gd name="T29" fmla="*/ 1557854 h 1456"/>
                <a:gd name="T30" fmla="*/ 1356032 w 1922"/>
                <a:gd name="T31" fmla="*/ 1527875 h 1456"/>
                <a:gd name="T32" fmla="*/ 1151534 w 1922"/>
                <a:gd name="T33" fmla="*/ 1500037 h 1456"/>
                <a:gd name="T34" fmla="*/ 945942 w 1922"/>
                <a:gd name="T35" fmla="*/ 1535370 h 1456"/>
                <a:gd name="T36" fmla="*/ 786280 w 1922"/>
                <a:gd name="T37" fmla="*/ 1510744 h 1456"/>
                <a:gd name="T38" fmla="*/ 604747 w 1922"/>
                <a:gd name="T39" fmla="*/ 1525734 h 1456"/>
                <a:gd name="T40" fmla="*/ 501951 w 1922"/>
                <a:gd name="T41" fmla="*/ 1476482 h 1456"/>
                <a:gd name="T42" fmla="*/ 392593 w 1922"/>
                <a:gd name="T43" fmla="*/ 1403675 h 1456"/>
                <a:gd name="T44" fmla="*/ 159662 w 1922"/>
                <a:gd name="T45" fmla="*/ 1361918 h 1456"/>
                <a:gd name="T46" fmla="*/ 129042 w 1922"/>
                <a:gd name="T47" fmla="*/ 1273051 h 1456"/>
                <a:gd name="T48" fmla="*/ 80925 w 1922"/>
                <a:gd name="T49" fmla="*/ 1210951 h 1456"/>
                <a:gd name="T50" fmla="*/ 44837 w 1922"/>
                <a:gd name="T51" fmla="*/ 1149921 h 1456"/>
                <a:gd name="T52" fmla="*/ 77644 w 1922"/>
                <a:gd name="T53" fmla="*/ 1078185 h 1456"/>
                <a:gd name="T54" fmla="*/ 9842 w 1922"/>
                <a:gd name="T55" fmla="*/ 991459 h 1456"/>
                <a:gd name="T56" fmla="*/ 7655 w 1922"/>
                <a:gd name="T57" fmla="*/ 899380 h 1456"/>
                <a:gd name="T58" fmla="*/ 48117 w 1922"/>
                <a:gd name="T59" fmla="*/ 838350 h 1456"/>
                <a:gd name="T60" fmla="*/ 165130 w 1922"/>
                <a:gd name="T61" fmla="*/ 798735 h 1456"/>
                <a:gd name="T62" fmla="*/ 221996 w 1922"/>
                <a:gd name="T63" fmla="*/ 803018 h 1456"/>
                <a:gd name="T64" fmla="*/ 291984 w 1922"/>
                <a:gd name="T65" fmla="*/ 835138 h 1456"/>
                <a:gd name="T66" fmla="*/ 501951 w 1922"/>
                <a:gd name="T67" fmla="*/ 763402 h 1456"/>
                <a:gd name="T68" fmla="*/ 683484 w 1922"/>
                <a:gd name="T69" fmla="*/ 648838 h 1456"/>
                <a:gd name="T70" fmla="*/ 739256 w 1922"/>
                <a:gd name="T71" fmla="*/ 599587 h 1456"/>
                <a:gd name="T72" fmla="*/ 707543 w 1922"/>
                <a:gd name="T73" fmla="*/ 406862 h 1456"/>
                <a:gd name="T74" fmla="*/ 868298 w 1922"/>
                <a:gd name="T75" fmla="*/ 373671 h 1456"/>
                <a:gd name="T76" fmla="*/ 937193 w 1922"/>
                <a:gd name="T77" fmla="*/ 406862 h 1456"/>
                <a:gd name="T78" fmla="*/ 1019211 w 1922"/>
                <a:gd name="T79" fmla="*/ 195936 h 1456"/>
                <a:gd name="T80" fmla="*/ 1146066 w 1922"/>
                <a:gd name="T81" fmla="*/ 221633 h 1456"/>
                <a:gd name="T82" fmla="*/ 1254330 w 1922"/>
                <a:gd name="T83" fmla="*/ 98504 h 1456"/>
                <a:gd name="T84" fmla="*/ 1353845 w 1922"/>
                <a:gd name="T85" fmla="*/ 43898 h 1456"/>
                <a:gd name="T86" fmla="*/ 1432582 w 1922"/>
                <a:gd name="T87" fmla="*/ 13919 h 145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922" h="1456">
                  <a:moveTo>
                    <a:pt x="1310" y="13"/>
                  </a:moveTo>
                  <a:lnTo>
                    <a:pt x="1333" y="13"/>
                  </a:lnTo>
                  <a:lnTo>
                    <a:pt x="1318" y="50"/>
                  </a:lnTo>
                  <a:lnTo>
                    <a:pt x="1337" y="71"/>
                  </a:lnTo>
                  <a:lnTo>
                    <a:pt x="1337" y="87"/>
                  </a:lnTo>
                  <a:lnTo>
                    <a:pt x="1377" y="123"/>
                  </a:lnTo>
                  <a:lnTo>
                    <a:pt x="1387" y="152"/>
                  </a:lnTo>
                  <a:lnTo>
                    <a:pt x="1439" y="158"/>
                  </a:lnTo>
                  <a:lnTo>
                    <a:pt x="1460" y="177"/>
                  </a:lnTo>
                  <a:lnTo>
                    <a:pt x="1473" y="177"/>
                  </a:lnTo>
                  <a:lnTo>
                    <a:pt x="1503" y="239"/>
                  </a:lnTo>
                  <a:lnTo>
                    <a:pt x="1532" y="319"/>
                  </a:lnTo>
                  <a:lnTo>
                    <a:pt x="1517" y="363"/>
                  </a:lnTo>
                  <a:lnTo>
                    <a:pt x="1520" y="380"/>
                  </a:lnTo>
                  <a:lnTo>
                    <a:pt x="1492" y="427"/>
                  </a:lnTo>
                  <a:lnTo>
                    <a:pt x="1499" y="467"/>
                  </a:lnTo>
                  <a:lnTo>
                    <a:pt x="1597" y="506"/>
                  </a:lnTo>
                  <a:lnTo>
                    <a:pt x="1701" y="521"/>
                  </a:lnTo>
                  <a:lnTo>
                    <a:pt x="1809" y="596"/>
                  </a:lnTo>
                  <a:lnTo>
                    <a:pt x="1844" y="606"/>
                  </a:lnTo>
                  <a:lnTo>
                    <a:pt x="1846" y="627"/>
                  </a:lnTo>
                  <a:lnTo>
                    <a:pt x="1869" y="674"/>
                  </a:lnTo>
                  <a:lnTo>
                    <a:pt x="1891" y="735"/>
                  </a:lnTo>
                  <a:lnTo>
                    <a:pt x="1921" y="788"/>
                  </a:lnTo>
                  <a:lnTo>
                    <a:pt x="1904" y="807"/>
                  </a:lnTo>
                  <a:lnTo>
                    <a:pt x="1904" y="843"/>
                  </a:lnTo>
                  <a:lnTo>
                    <a:pt x="1867" y="858"/>
                  </a:lnTo>
                  <a:lnTo>
                    <a:pt x="1774" y="897"/>
                  </a:lnTo>
                  <a:lnTo>
                    <a:pt x="1715" y="945"/>
                  </a:lnTo>
                  <a:lnTo>
                    <a:pt x="1673" y="965"/>
                  </a:lnTo>
                  <a:lnTo>
                    <a:pt x="1666" y="995"/>
                  </a:lnTo>
                  <a:lnTo>
                    <a:pt x="1678" y="1138"/>
                  </a:lnTo>
                  <a:lnTo>
                    <a:pt x="1645" y="1133"/>
                  </a:lnTo>
                  <a:lnTo>
                    <a:pt x="1629" y="1145"/>
                  </a:lnTo>
                  <a:lnTo>
                    <a:pt x="1402" y="1189"/>
                  </a:lnTo>
                  <a:lnTo>
                    <a:pt x="1370" y="1215"/>
                  </a:lnTo>
                  <a:lnTo>
                    <a:pt x="1375" y="1275"/>
                  </a:lnTo>
                  <a:lnTo>
                    <a:pt x="1441" y="1332"/>
                  </a:lnTo>
                  <a:lnTo>
                    <a:pt x="1419" y="1367"/>
                  </a:lnTo>
                  <a:lnTo>
                    <a:pt x="1387" y="1383"/>
                  </a:lnTo>
                  <a:lnTo>
                    <a:pt x="1382" y="1401"/>
                  </a:lnTo>
                  <a:lnTo>
                    <a:pt x="1389" y="1416"/>
                  </a:lnTo>
                  <a:lnTo>
                    <a:pt x="1407" y="1416"/>
                  </a:lnTo>
                  <a:lnTo>
                    <a:pt x="1417" y="1429"/>
                  </a:lnTo>
                  <a:lnTo>
                    <a:pt x="1349" y="1455"/>
                  </a:lnTo>
                  <a:lnTo>
                    <a:pt x="1310" y="1439"/>
                  </a:lnTo>
                  <a:lnTo>
                    <a:pt x="1291" y="1427"/>
                  </a:lnTo>
                  <a:lnTo>
                    <a:pt x="1240" y="1427"/>
                  </a:lnTo>
                  <a:lnTo>
                    <a:pt x="1151" y="1387"/>
                  </a:lnTo>
                  <a:lnTo>
                    <a:pt x="1097" y="1387"/>
                  </a:lnTo>
                  <a:lnTo>
                    <a:pt x="1053" y="1401"/>
                  </a:lnTo>
                  <a:lnTo>
                    <a:pt x="1004" y="1401"/>
                  </a:lnTo>
                  <a:lnTo>
                    <a:pt x="927" y="1441"/>
                  </a:lnTo>
                  <a:lnTo>
                    <a:pt x="865" y="1434"/>
                  </a:lnTo>
                  <a:lnTo>
                    <a:pt x="802" y="1455"/>
                  </a:lnTo>
                  <a:lnTo>
                    <a:pt x="752" y="1439"/>
                  </a:lnTo>
                  <a:lnTo>
                    <a:pt x="719" y="1411"/>
                  </a:lnTo>
                  <a:lnTo>
                    <a:pt x="638" y="1401"/>
                  </a:lnTo>
                  <a:lnTo>
                    <a:pt x="583" y="1437"/>
                  </a:lnTo>
                  <a:lnTo>
                    <a:pt x="553" y="1425"/>
                  </a:lnTo>
                  <a:lnTo>
                    <a:pt x="529" y="1405"/>
                  </a:lnTo>
                  <a:lnTo>
                    <a:pt x="470" y="1389"/>
                  </a:lnTo>
                  <a:lnTo>
                    <a:pt x="459" y="1379"/>
                  </a:lnTo>
                  <a:lnTo>
                    <a:pt x="435" y="1378"/>
                  </a:lnTo>
                  <a:lnTo>
                    <a:pt x="398" y="1319"/>
                  </a:lnTo>
                  <a:lnTo>
                    <a:pt x="359" y="1311"/>
                  </a:lnTo>
                  <a:lnTo>
                    <a:pt x="267" y="1341"/>
                  </a:lnTo>
                  <a:lnTo>
                    <a:pt x="226" y="1332"/>
                  </a:lnTo>
                  <a:lnTo>
                    <a:pt x="146" y="1272"/>
                  </a:lnTo>
                  <a:lnTo>
                    <a:pt x="123" y="1270"/>
                  </a:lnTo>
                  <a:lnTo>
                    <a:pt x="105" y="1229"/>
                  </a:lnTo>
                  <a:lnTo>
                    <a:pt x="118" y="1189"/>
                  </a:lnTo>
                  <a:lnTo>
                    <a:pt x="113" y="1170"/>
                  </a:lnTo>
                  <a:lnTo>
                    <a:pt x="83" y="1150"/>
                  </a:lnTo>
                  <a:lnTo>
                    <a:pt x="74" y="1131"/>
                  </a:lnTo>
                  <a:lnTo>
                    <a:pt x="11" y="1096"/>
                  </a:lnTo>
                  <a:lnTo>
                    <a:pt x="11" y="1086"/>
                  </a:lnTo>
                  <a:lnTo>
                    <a:pt x="41" y="1074"/>
                  </a:lnTo>
                  <a:lnTo>
                    <a:pt x="58" y="1084"/>
                  </a:lnTo>
                  <a:lnTo>
                    <a:pt x="76" y="1067"/>
                  </a:lnTo>
                  <a:lnTo>
                    <a:pt x="71" y="1007"/>
                  </a:lnTo>
                  <a:lnTo>
                    <a:pt x="76" y="958"/>
                  </a:lnTo>
                  <a:lnTo>
                    <a:pt x="37" y="918"/>
                  </a:lnTo>
                  <a:lnTo>
                    <a:pt x="9" y="926"/>
                  </a:lnTo>
                  <a:lnTo>
                    <a:pt x="0" y="897"/>
                  </a:lnTo>
                  <a:lnTo>
                    <a:pt x="14" y="866"/>
                  </a:lnTo>
                  <a:lnTo>
                    <a:pt x="7" y="840"/>
                  </a:lnTo>
                  <a:lnTo>
                    <a:pt x="34" y="815"/>
                  </a:lnTo>
                  <a:lnTo>
                    <a:pt x="44" y="804"/>
                  </a:lnTo>
                  <a:lnTo>
                    <a:pt x="44" y="783"/>
                  </a:lnTo>
                  <a:lnTo>
                    <a:pt x="81" y="766"/>
                  </a:lnTo>
                  <a:lnTo>
                    <a:pt x="118" y="758"/>
                  </a:lnTo>
                  <a:lnTo>
                    <a:pt x="151" y="746"/>
                  </a:lnTo>
                  <a:lnTo>
                    <a:pt x="177" y="753"/>
                  </a:lnTo>
                  <a:lnTo>
                    <a:pt x="197" y="746"/>
                  </a:lnTo>
                  <a:lnTo>
                    <a:pt x="203" y="750"/>
                  </a:lnTo>
                  <a:lnTo>
                    <a:pt x="207" y="776"/>
                  </a:lnTo>
                  <a:lnTo>
                    <a:pt x="224" y="783"/>
                  </a:lnTo>
                  <a:lnTo>
                    <a:pt x="267" y="780"/>
                  </a:lnTo>
                  <a:lnTo>
                    <a:pt x="314" y="728"/>
                  </a:lnTo>
                  <a:lnTo>
                    <a:pt x="410" y="748"/>
                  </a:lnTo>
                  <a:lnTo>
                    <a:pt x="459" y="713"/>
                  </a:lnTo>
                  <a:lnTo>
                    <a:pt x="602" y="681"/>
                  </a:lnTo>
                  <a:lnTo>
                    <a:pt x="611" y="660"/>
                  </a:lnTo>
                  <a:lnTo>
                    <a:pt x="625" y="606"/>
                  </a:lnTo>
                  <a:lnTo>
                    <a:pt x="664" y="575"/>
                  </a:lnTo>
                  <a:lnTo>
                    <a:pt x="676" y="575"/>
                  </a:lnTo>
                  <a:lnTo>
                    <a:pt x="676" y="560"/>
                  </a:lnTo>
                  <a:lnTo>
                    <a:pt x="680" y="422"/>
                  </a:lnTo>
                  <a:lnTo>
                    <a:pt x="686" y="394"/>
                  </a:lnTo>
                  <a:lnTo>
                    <a:pt x="647" y="380"/>
                  </a:lnTo>
                  <a:lnTo>
                    <a:pt x="645" y="370"/>
                  </a:lnTo>
                  <a:lnTo>
                    <a:pt x="686" y="358"/>
                  </a:lnTo>
                  <a:lnTo>
                    <a:pt x="794" y="349"/>
                  </a:lnTo>
                  <a:lnTo>
                    <a:pt x="807" y="370"/>
                  </a:lnTo>
                  <a:lnTo>
                    <a:pt x="848" y="380"/>
                  </a:lnTo>
                  <a:lnTo>
                    <a:pt x="857" y="380"/>
                  </a:lnTo>
                  <a:lnTo>
                    <a:pt x="872" y="362"/>
                  </a:lnTo>
                  <a:lnTo>
                    <a:pt x="853" y="344"/>
                  </a:lnTo>
                  <a:lnTo>
                    <a:pt x="932" y="183"/>
                  </a:lnTo>
                  <a:lnTo>
                    <a:pt x="944" y="172"/>
                  </a:lnTo>
                  <a:lnTo>
                    <a:pt x="1016" y="207"/>
                  </a:lnTo>
                  <a:lnTo>
                    <a:pt x="1048" y="207"/>
                  </a:lnTo>
                  <a:lnTo>
                    <a:pt x="1063" y="227"/>
                  </a:lnTo>
                  <a:lnTo>
                    <a:pt x="1129" y="207"/>
                  </a:lnTo>
                  <a:lnTo>
                    <a:pt x="1147" y="92"/>
                  </a:lnTo>
                  <a:lnTo>
                    <a:pt x="1175" y="74"/>
                  </a:lnTo>
                  <a:lnTo>
                    <a:pt x="1214" y="71"/>
                  </a:lnTo>
                  <a:lnTo>
                    <a:pt x="1238" y="41"/>
                  </a:lnTo>
                  <a:lnTo>
                    <a:pt x="1245" y="13"/>
                  </a:lnTo>
                  <a:lnTo>
                    <a:pt x="1265" y="0"/>
                  </a:lnTo>
                  <a:lnTo>
                    <a:pt x="1310" y="13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5" name="Freeform 7"/>
            <p:cNvSpPr>
              <a:spLocks/>
            </p:cNvSpPr>
            <p:nvPr/>
          </p:nvSpPr>
          <p:spPr bwMode="auto">
            <a:xfrm>
              <a:off x="4956256" y="3019425"/>
              <a:ext cx="596900" cy="568325"/>
            </a:xfrm>
            <a:custGeom>
              <a:avLst/>
              <a:gdLst>
                <a:gd name="T0" fmla="*/ 493423 w 548"/>
                <a:gd name="T1" fmla="*/ 394611 h 530"/>
                <a:gd name="T2" fmla="*/ 553331 w 548"/>
                <a:gd name="T3" fmla="*/ 301319 h 530"/>
                <a:gd name="T4" fmla="*/ 595811 w 548"/>
                <a:gd name="T5" fmla="*/ 256282 h 530"/>
                <a:gd name="T6" fmla="*/ 590365 w 548"/>
                <a:gd name="T7" fmla="*/ 211245 h 530"/>
                <a:gd name="T8" fmla="*/ 547884 w 548"/>
                <a:gd name="T9" fmla="*/ 164064 h 530"/>
                <a:gd name="T10" fmla="*/ 541349 w 548"/>
                <a:gd name="T11" fmla="*/ 125460 h 530"/>
                <a:gd name="T12" fmla="*/ 467281 w 548"/>
                <a:gd name="T13" fmla="*/ 23591 h 530"/>
                <a:gd name="T14" fmla="*/ 460746 w 548"/>
                <a:gd name="T15" fmla="*/ 34314 h 530"/>
                <a:gd name="T16" fmla="*/ 447675 w 548"/>
                <a:gd name="T17" fmla="*/ 48254 h 530"/>
                <a:gd name="T18" fmla="*/ 416087 w 548"/>
                <a:gd name="T19" fmla="*/ 13940 h 530"/>
                <a:gd name="T20" fmla="*/ 367072 w 548"/>
                <a:gd name="T21" fmla="*/ 0 h 530"/>
                <a:gd name="T22" fmla="*/ 367072 w 548"/>
                <a:gd name="T23" fmla="*/ 13940 h 530"/>
                <a:gd name="T24" fmla="*/ 367072 w 548"/>
                <a:gd name="T25" fmla="*/ 34314 h 530"/>
                <a:gd name="T26" fmla="*/ 348555 w 548"/>
                <a:gd name="T27" fmla="*/ 50399 h 530"/>
                <a:gd name="T28" fmla="*/ 308253 w 548"/>
                <a:gd name="T29" fmla="*/ 87930 h 530"/>
                <a:gd name="T30" fmla="*/ 267951 w 548"/>
                <a:gd name="T31" fmla="*/ 87930 h 530"/>
                <a:gd name="T32" fmla="*/ 252702 w 548"/>
                <a:gd name="T33" fmla="*/ 114737 h 530"/>
                <a:gd name="T34" fmla="*/ 237453 w 548"/>
                <a:gd name="T35" fmla="*/ 114737 h 530"/>
                <a:gd name="T36" fmla="*/ 208044 w 548"/>
                <a:gd name="T37" fmla="*/ 143690 h 530"/>
                <a:gd name="T38" fmla="*/ 190616 w 548"/>
                <a:gd name="T39" fmla="*/ 143690 h 530"/>
                <a:gd name="T40" fmla="*/ 156850 w 548"/>
                <a:gd name="T41" fmla="*/ 178004 h 530"/>
                <a:gd name="T42" fmla="*/ 136154 w 548"/>
                <a:gd name="T43" fmla="*/ 183365 h 530"/>
                <a:gd name="T44" fmla="*/ 89317 w 548"/>
                <a:gd name="T45" fmla="*/ 251993 h 530"/>
                <a:gd name="T46" fmla="*/ 59908 w 548"/>
                <a:gd name="T47" fmla="*/ 210173 h 530"/>
                <a:gd name="T48" fmla="*/ 28320 w 548"/>
                <a:gd name="T49" fmla="*/ 188727 h 530"/>
                <a:gd name="T50" fmla="*/ 13071 w 548"/>
                <a:gd name="T51" fmla="*/ 203739 h 530"/>
                <a:gd name="T52" fmla="*/ 30499 w 548"/>
                <a:gd name="T53" fmla="*/ 297030 h 530"/>
                <a:gd name="T54" fmla="*/ 15249 w 548"/>
                <a:gd name="T55" fmla="*/ 329200 h 530"/>
                <a:gd name="T56" fmla="*/ 0 w 548"/>
                <a:gd name="T57" fmla="*/ 375309 h 530"/>
                <a:gd name="T58" fmla="*/ 45748 w 548"/>
                <a:gd name="T59" fmla="*/ 404261 h 530"/>
                <a:gd name="T60" fmla="*/ 67532 w 548"/>
                <a:gd name="T61" fmla="*/ 407478 h 530"/>
                <a:gd name="T62" fmla="*/ 100209 w 548"/>
                <a:gd name="T63" fmla="*/ 451443 h 530"/>
                <a:gd name="T64" fmla="*/ 125262 w 548"/>
                <a:gd name="T65" fmla="*/ 438575 h 530"/>
                <a:gd name="T66" fmla="*/ 162296 w 548"/>
                <a:gd name="T67" fmla="*/ 394611 h 530"/>
                <a:gd name="T68" fmla="*/ 198241 w 548"/>
                <a:gd name="T69" fmla="*/ 330272 h 530"/>
                <a:gd name="T70" fmla="*/ 261416 w 548"/>
                <a:gd name="T71" fmla="*/ 317404 h 530"/>
                <a:gd name="T72" fmla="*/ 300628 w 548"/>
                <a:gd name="T73" fmla="*/ 356007 h 530"/>
                <a:gd name="T74" fmla="*/ 273398 w 548"/>
                <a:gd name="T75" fmla="*/ 420346 h 530"/>
                <a:gd name="T76" fmla="*/ 237453 w 548"/>
                <a:gd name="T77" fmla="*/ 477179 h 530"/>
                <a:gd name="T78" fmla="*/ 267951 w 548"/>
                <a:gd name="T79" fmla="*/ 500769 h 530"/>
                <a:gd name="T80" fmla="*/ 267951 w 548"/>
                <a:gd name="T81" fmla="*/ 529722 h 530"/>
                <a:gd name="T82" fmla="*/ 242899 w 548"/>
                <a:gd name="T83" fmla="*/ 555457 h 530"/>
                <a:gd name="T84" fmla="*/ 248345 w 548"/>
                <a:gd name="T85" fmla="*/ 567253 h 530"/>
                <a:gd name="T86" fmla="*/ 293004 w 548"/>
                <a:gd name="T87" fmla="*/ 543662 h 530"/>
                <a:gd name="T88" fmla="*/ 359447 w 548"/>
                <a:gd name="T89" fmla="*/ 455732 h 530"/>
                <a:gd name="T90" fmla="*/ 460746 w 548"/>
                <a:gd name="T91" fmla="*/ 401044 h 530"/>
                <a:gd name="T92" fmla="*/ 493423 w 548"/>
                <a:gd name="T93" fmla="*/ 394611 h 530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548" h="530">
                  <a:moveTo>
                    <a:pt x="453" y="368"/>
                  </a:moveTo>
                  <a:lnTo>
                    <a:pt x="508" y="281"/>
                  </a:lnTo>
                  <a:lnTo>
                    <a:pt x="547" y="239"/>
                  </a:lnTo>
                  <a:lnTo>
                    <a:pt x="542" y="197"/>
                  </a:lnTo>
                  <a:lnTo>
                    <a:pt x="503" y="153"/>
                  </a:lnTo>
                  <a:lnTo>
                    <a:pt x="497" y="117"/>
                  </a:lnTo>
                  <a:lnTo>
                    <a:pt x="429" y="22"/>
                  </a:lnTo>
                  <a:lnTo>
                    <a:pt x="423" y="32"/>
                  </a:lnTo>
                  <a:lnTo>
                    <a:pt x="411" y="45"/>
                  </a:lnTo>
                  <a:lnTo>
                    <a:pt x="382" y="13"/>
                  </a:lnTo>
                  <a:lnTo>
                    <a:pt x="337" y="0"/>
                  </a:lnTo>
                  <a:lnTo>
                    <a:pt x="337" y="13"/>
                  </a:lnTo>
                  <a:lnTo>
                    <a:pt x="337" y="32"/>
                  </a:lnTo>
                  <a:lnTo>
                    <a:pt x="320" y="47"/>
                  </a:lnTo>
                  <a:lnTo>
                    <a:pt x="283" y="82"/>
                  </a:lnTo>
                  <a:lnTo>
                    <a:pt x="246" y="82"/>
                  </a:lnTo>
                  <a:lnTo>
                    <a:pt x="232" y="107"/>
                  </a:lnTo>
                  <a:lnTo>
                    <a:pt x="218" y="107"/>
                  </a:lnTo>
                  <a:lnTo>
                    <a:pt x="191" y="134"/>
                  </a:lnTo>
                  <a:lnTo>
                    <a:pt x="175" y="134"/>
                  </a:lnTo>
                  <a:lnTo>
                    <a:pt x="144" y="166"/>
                  </a:lnTo>
                  <a:lnTo>
                    <a:pt x="125" y="171"/>
                  </a:lnTo>
                  <a:lnTo>
                    <a:pt x="82" y="235"/>
                  </a:lnTo>
                  <a:lnTo>
                    <a:pt x="55" y="196"/>
                  </a:lnTo>
                  <a:lnTo>
                    <a:pt x="26" y="176"/>
                  </a:lnTo>
                  <a:lnTo>
                    <a:pt x="12" y="190"/>
                  </a:lnTo>
                  <a:lnTo>
                    <a:pt x="28" y="277"/>
                  </a:lnTo>
                  <a:lnTo>
                    <a:pt x="14" y="307"/>
                  </a:lnTo>
                  <a:lnTo>
                    <a:pt x="0" y="350"/>
                  </a:lnTo>
                  <a:lnTo>
                    <a:pt x="42" y="377"/>
                  </a:lnTo>
                  <a:lnTo>
                    <a:pt x="62" y="380"/>
                  </a:lnTo>
                  <a:lnTo>
                    <a:pt x="92" y="421"/>
                  </a:lnTo>
                  <a:lnTo>
                    <a:pt x="115" y="409"/>
                  </a:lnTo>
                  <a:lnTo>
                    <a:pt x="149" y="368"/>
                  </a:lnTo>
                  <a:lnTo>
                    <a:pt x="182" y="308"/>
                  </a:lnTo>
                  <a:lnTo>
                    <a:pt x="240" y="296"/>
                  </a:lnTo>
                  <a:lnTo>
                    <a:pt x="276" y="332"/>
                  </a:lnTo>
                  <a:lnTo>
                    <a:pt x="251" y="392"/>
                  </a:lnTo>
                  <a:lnTo>
                    <a:pt x="218" y="445"/>
                  </a:lnTo>
                  <a:lnTo>
                    <a:pt x="246" y="467"/>
                  </a:lnTo>
                  <a:lnTo>
                    <a:pt x="246" y="494"/>
                  </a:lnTo>
                  <a:lnTo>
                    <a:pt x="223" y="518"/>
                  </a:lnTo>
                  <a:lnTo>
                    <a:pt x="228" y="529"/>
                  </a:lnTo>
                  <a:lnTo>
                    <a:pt x="269" y="507"/>
                  </a:lnTo>
                  <a:lnTo>
                    <a:pt x="330" y="425"/>
                  </a:lnTo>
                  <a:lnTo>
                    <a:pt x="423" y="374"/>
                  </a:lnTo>
                  <a:lnTo>
                    <a:pt x="453" y="368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6" name="Freeform 8"/>
            <p:cNvSpPr>
              <a:spLocks/>
            </p:cNvSpPr>
            <p:nvPr/>
          </p:nvSpPr>
          <p:spPr bwMode="auto">
            <a:xfrm>
              <a:off x="5100718" y="2698750"/>
              <a:ext cx="869950" cy="579438"/>
            </a:xfrm>
            <a:custGeom>
              <a:avLst/>
              <a:gdLst>
                <a:gd name="T0" fmla="*/ 842524 w 793"/>
                <a:gd name="T1" fmla="*/ 158809 h 540"/>
                <a:gd name="T2" fmla="*/ 773411 w 793"/>
                <a:gd name="T3" fmla="*/ 145933 h 540"/>
                <a:gd name="T4" fmla="*/ 747082 w 793"/>
                <a:gd name="T5" fmla="*/ 142713 h 540"/>
                <a:gd name="T6" fmla="*/ 685648 w 793"/>
                <a:gd name="T7" fmla="*/ 174904 h 540"/>
                <a:gd name="T8" fmla="*/ 658222 w 793"/>
                <a:gd name="T9" fmla="*/ 191000 h 540"/>
                <a:gd name="T10" fmla="*/ 607758 w 793"/>
                <a:gd name="T11" fmla="*/ 154517 h 540"/>
                <a:gd name="T12" fmla="*/ 560586 w 793"/>
                <a:gd name="T13" fmla="*/ 115888 h 540"/>
                <a:gd name="T14" fmla="*/ 552906 w 793"/>
                <a:gd name="T15" fmla="*/ 167393 h 540"/>
                <a:gd name="T16" fmla="*/ 504637 w 793"/>
                <a:gd name="T17" fmla="*/ 115888 h 540"/>
                <a:gd name="T18" fmla="*/ 464046 w 793"/>
                <a:gd name="T19" fmla="*/ 75112 h 540"/>
                <a:gd name="T20" fmla="*/ 375187 w 793"/>
                <a:gd name="T21" fmla="*/ 75112 h 540"/>
                <a:gd name="T22" fmla="*/ 330208 w 793"/>
                <a:gd name="T23" fmla="*/ 41848 h 540"/>
                <a:gd name="T24" fmla="*/ 264386 w 793"/>
                <a:gd name="T25" fmla="*/ 65455 h 540"/>
                <a:gd name="T26" fmla="*/ 197467 w 793"/>
                <a:gd name="T27" fmla="*/ 48287 h 540"/>
                <a:gd name="T28" fmla="*/ 107510 w 793"/>
                <a:gd name="T29" fmla="*/ 9657 h 540"/>
                <a:gd name="T30" fmla="*/ 80084 w 793"/>
                <a:gd name="T31" fmla="*/ 70820 h 540"/>
                <a:gd name="T32" fmla="*/ 0 w 793"/>
                <a:gd name="T33" fmla="*/ 75112 h 540"/>
                <a:gd name="T34" fmla="*/ 42784 w 793"/>
                <a:gd name="T35" fmla="*/ 115888 h 540"/>
                <a:gd name="T36" fmla="*/ 48270 w 793"/>
                <a:gd name="T37" fmla="*/ 188854 h 540"/>
                <a:gd name="T38" fmla="*/ 72404 w 793"/>
                <a:gd name="T39" fmla="*/ 247871 h 540"/>
                <a:gd name="T40" fmla="*/ 142615 w 793"/>
                <a:gd name="T41" fmla="*/ 209242 h 540"/>
                <a:gd name="T42" fmla="*/ 197467 w 793"/>
                <a:gd name="T43" fmla="*/ 317618 h 540"/>
                <a:gd name="T44" fmla="*/ 228184 w 793"/>
                <a:gd name="T45" fmla="*/ 319764 h 540"/>
                <a:gd name="T46" fmla="*/ 310461 w 793"/>
                <a:gd name="T47" fmla="*/ 369123 h 540"/>
                <a:gd name="T48" fmla="*/ 330208 w 793"/>
                <a:gd name="T49" fmla="*/ 343371 h 540"/>
                <a:gd name="T50" fmla="*/ 411389 w 793"/>
                <a:gd name="T51" fmla="*/ 485011 h 540"/>
                <a:gd name="T52" fmla="*/ 458561 w 793"/>
                <a:gd name="T53" fmla="*/ 578365 h 540"/>
                <a:gd name="T54" fmla="*/ 529869 w 793"/>
                <a:gd name="T55" fmla="*/ 457112 h 540"/>
                <a:gd name="T56" fmla="*/ 585818 w 793"/>
                <a:gd name="T57" fmla="*/ 472135 h 540"/>
                <a:gd name="T58" fmla="*/ 668095 w 793"/>
                <a:gd name="T59" fmla="*/ 445309 h 540"/>
                <a:gd name="T60" fmla="*/ 648349 w 793"/>
                <a:gd name="T61" fmla="*/ 390584 h 540"/>
                <a:gd name="T62" fmla="*/ 728432 w 793"/>
                <a:gd name="T63" fmla="*/ 329421 h 540"/>
                <a:gd name="T64" fmla="*/ 761343 w 793"/>
                <a:gd name="T65" fmla="*/ 270404 h 540"/>
                <a:gd name="T66" fmla="*/ 785478 w 793"/>
                <a:gd name="T67" fmla="*/ 236067 h 540"/>
                <a:gd name="T68" fmla="*/ 817292 w 793"/>
                <a:gd name="T69" fmla="*/ 263966 h 540"/>
                <a:gd name="T70" fmla="*/ 868853 w 793"/>
                <a:gd name="T71" fmla="*/ 171685 h 54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93" h="540">
                  <a:moveTo>
                    <a:pt x="784" y="151"/>
                  </a:moveTo>
                  <a:lnTo>
                    <a:pt x="768" y="148"/>
                  </a:lnTo>
                  <a:lnTo>
                    <a:pt x="742" y="148"/>
                  </a:lnTo>
                  <a:lnTo>
                    <a:pt x="705" y="136"/>
                  </a:lnTo>
                  <a:lnTo>
                    <a:pt x="694" y="115"/>
                  </a:lnTo>
                  <a:lnTo>
                    <a:pt x="681" y="133"/>
                  </a:lnTo>
                  <a:lnTo>
                    <a:pt x="664" y="120"/>
                  </a:lnTo>
                  <a:lnTo>
                    <a:pt x="625" y="163"/>
                  </a:lnTo>
                  <a:lnTo>
                    <a:pt x="618" y="176"/>
                  </a:lnTo>
                  <a:lnTo>
                    <a:pt x="600" y="178"/>
                  </a:lnTo>
                  <a:lnTo>
                    <a:pt x="576" y="151"/>
                  </a:lnTo>
                  <a:lnTo>
                    <a:pt x="554" y="144"/>
                  </a:lnTo>
                  <a:lnTo>
                    <a:pt x="529" y="94"/>
                  </a:lnTo>
                  <a:lnTo>
                    <a:pt x="511" y="108"/>
                  </a:lnTo>
                  <a:lnTo>
                    <a:pt x="517" y="148"/>
                  </a:lnTo>
                  <a:lnTo>
                    <a:pt x="504" y="156"/>
                  </a:lnTo>
                  <a:lnTo>
                    <a:pt x="472" y="122"/>
                  </a:lnTo>
                  <a:lnTo>
                    <a:pt x="460" y="108"/>
                  </a:lnTo>
                  <a:lnTo>
                    <a:pt x="435" y="108"/>
                  </a:lnTo>
                  <a:lnTo>
                    <a:pt x="423" y="70"/>
                  </a:lnTo>
                  <a:lnTo>
                    <a:pt x="388" y="51"/>
                  </a:lnTo>
                  <a:lnTo>
                    <a:pt x="342" y="70"/>
                  </a:lnTo>
                  <a:lnTo>
                    <a:pt x="325" y="66"/>
                  </a:lnTo>
                  <a:lnTo>
                    <a:pt x="301" y="39"/>
                  </a:lnTo>
                  <a:lnTo>
                    <a:pt x="262" y="61"/>
                  </a:lnTo>
                  <a:lnTo>
                    <a:pt x="241" y="61"/>
                  </a:lnTo>
                  <a:lnTo>
                    <a:pt x="216" y="70"/>
                  </a:lnTo>
                  <a:lnTo>
                    <a:pt x="180" y="45"/>
                  </a:lnTo>
                  <a:lnTo>
                    <a:pt x="154" y="0"/>
                  </a:lnTo>
                  <a:lnTo>
                    <a:pt x="98" y="9"/>
                  </a:lnTo>
                  <a:lnTo>
                    <a:pt x="75" y="37"/>
                  </a:lnTo>
                  <a:lnTo>
                    <a:pt x="73" y="66"/>
                  </a:lnTo>
                  <a:lnTo>
                    <a:pt x="7" y="48"/>
                  </a:lnTo>
                  <a:lnTo>
                    <a:pt x="0" y="70"/>
                  </a:lnTo>
                  <a:lnTo>
                    <a:pt x="4" y="82"/>
                  </a:lnTo>
                  <a:lnTo>
                    <a:pt x="39" y="108"/>
                  </a:lnTo>
                  <a:lnTo>
                    <a:pt x="39" y="144"/>
                  </a:lnTo>
                  <a:lnTo>
                    <a:pt x="44" y="176"/>
                  </a:lnTo>
                  <a:lnTo>
                    <a:pt x="64" y="206"/>
                  </a:lnTo>
                  <a:lnTo>
                    <a:pt x="66" y="231"/>
                  </a:lnTo>
                  <a:lnTo>
                    <a:pt x="80" y="241"/>
                  </a:lnTo>
                  <a:lnTo>
                    <a:pt x="130" y="195"/>
                  </a:lnTo>
                  <a:lnTo>
                    <a:pt x="180" y="259"/>
                  </a:lnTo>
                  <a:lnTo>
                    <a:pt x="180" y="296"/>
                  </a:lnTo>
                  <a:lnTo>
                    <a:pt x="208" y="312"/>
                  </a:lnTo>
                  <a:lnTo>
                    <a:pt x="208" y="298"/>
                  </a:lnTo>
                  <a:lnTo>
                    <a:pt x="253" y="312"/>
                  </a:lnTo>
                  <a:lnTo>
                    <a:pt x="283" y="344"/>
                  </a:lnTo>
                  <a:lnTo>
                    <a:pt x="295" y="330"/>
                  </a:lnTo>
                  <a:lnTo>
                    <a:pt x="301" y="320"/>
                  </a:lnTo>
                  <a:lnTo>
                    <a:pt x="368" y="415"/>
                  </a:lnTo>
                  <a:lnTo>
                    <a:pt x="375" y="452"/>
                  </a:lnTo>
                  <a:lnTo>
                    <a:pt x="414" y="495"/>
                  </a:lnTo>
                  <a:lnTo>
                    <a:pt x="418" y="539"/>
                  </a:lnTo>
                  <a:lnTo>
                    <a:pt x="452" y="517"/>
                  </a:lnTo>
                  <a:lnTo>
                    <a:pt x="483" y="426"/>
                  </a:lnTo>
                  <a:lnTo>
                    <a:pt x="499" y="420"/>
                  </a:lnTo>
                  <a:lnTo>
                    <a:pt x="534" y="440"/>
                  </a:lnTo>
                  <a:lnTo>
                    <a:pt x="591" y="433"/>
                  </a:lnTo>
                  <a:lnTo>
                    <a:pt x="609" y="415"/>
                  </a:lnTo>
                  <a:lnTo>
                    <a:pt x="583" y="375"/>
                  </a:lnTo>
                  <a:lnTo>
                    <a:pt x="591" y="364"/>
                  </a:lnTo>
                  <a:lnTo>
                    <a:pt x="642" y="346"/>
                  </a:lnTo>
                  <a:lnTo>
                    <a:pt x="664" y="307"/>
                  </a:lnTo>
                  <a:lnTo>
                    <a:pt x="691" y="294"/>
                  </a:lnTo>
                  <a:lnTo>
                    <a:pt x="694" y="252"/>
                  </a:lnTo>
                  <a:lnTo>
                    <a:pt x="700" y="225"/>
                  </a:lnTo>
                  <a:lnTo>
                    <a:pt x="716" y="220"/>
                  </a:lnTo>
                  <a:lnTo>
                    <a:pt x="729" y="235"/>
                  </a:lnTo>
                  <a:lnTo>
                    <a:pt x="745" y="246"/>
                  </a:lnTo>
                  <a:lnTo>
                    <a:pt x="782" y="199"/>
                  </a:lnTo>
                  <a:lnTo>
                    <a:pt x="792" y="160"/>
                  </a:lnTo>
                  <a:lnTo>
                    <a:pt x="784" y="151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7" name="Freeform 9"/>
            <p:cNvSpPr>
              <a:spLocks/>
            </p:cNvSpPr>
            <p:nvPr/>
          </p:nvSpPr>
          <p:spPr bwMode="auto">
            <a:xfrm>
              <a:off x="2941718" y="4872038"/>
              <a:ext cx="947738" cy="962025"/>
            </a:xfrm>
            <a:custGeom>
              <a:avLst/>
              <a:gdLst>
                <a:gd name="T0" fmla="*/ 826401 w 867"/>
                <a:gd name="T1" fmla="*/ 148579 h 900"/>
                <a:gd name="T2" fmla="*/ 759721 w 867"/>
                <a:gd name="T3" fmla="*/ 166751 h 900"/>
                <a:gd name="T4" fmla="*/ 733486 w 867"/>
                <a:gd name="T5" fmla="*/ 117581 h 900"/>
                <a:gd name="T6" fmla="*/ 719275 w 867"/>
                <a:gd name="T7" fmla="*/ 83376 h 900"/>
                <a:gd name="T8" fmla="*/ 673364 w 867"/>
                <a:gd name="T9" fmla="*/ 85513 h 900"/>
                <a:gd name="T10" fmla="*/ 646036 w 867"/>
                <a:gd name="T11" fmla="*/ 125063 h 900"/>
                <a:gd name="T12" fmla="*/ 646036 w 867"/>
                <a:gd name="T13" fmla="*/ 167820 h 900"/>
                <a:gd name="T14" fmla="*/ 590287 w 867"/>
                <a:gd name="T15" fmla="*/ 334571 h 900"/>
                <a:gd name="T16" fmla="*/ 543282 w 867"/>
                <a:gd name="T17" fmla="*/ 344191 h 900"/>
                <a:gd name="T18" fmla="*/ 454739 w 867"/>
                <a:gd name="T19" fmla="*/ 368776 h 900"/>
                <a:gd name="T20" fmla="*/ 323565 w 867"/>
                <a:gd name="T21" fmla="*/ 166751 h 900"/>
                <a:gd name="T22" fmla="*/ 278746 w 867"/>
                <a:gd name="T23" fmla="*/ 132546 h 900"/>
                <a:gd name="T24" fmla="*/ 267815 w 867"/>
                <a:gd name="T25" fmla="*/ 85513 h 900"/>
                <a:gd name="T26" fmla="*/ 205507 w 867"/>
                <a:gd name="T27" fmla="*/ 117581 h 900"/>
                <a:gd name="T28" fmla="*/ 178179 w 867"/>
                <a:gd name="T29" fmla="*/ 0 h 900"/>
                <a:gd name="T30" fmla="*/ 132268 w 867"/>
                <a:gd name="T31" fmla="*/ 47032 h 900"/>
                <a:gd name="T32" fmla="*/ 126802 w 867"/>
                <a:gd name="T33" fmla="*/ 119719 h 900"/>
                <a:gd name="T34" fmla="*/ 96195 w 867"/>
                <a:gd name="T35" fmla="*/ 106892 h 900"/>
                <a:gd name="T36" fmla="*/ 96195 w 867"/>
                <a:gd name="T37" fmla="*/ 194543 h 900"/>
                <a:gd name="T38" fmla="*/ 132268 w 867"/>
                <a:gd name="T39" fmla="*/ 205232 h 900"/>
                <a:gd name="T40" fmla="*/ 127895 w 867"/>
                <a:gd name="T41" fmla="*/ 392292 h 900"/>
                <a:gd name="T42" fmla="*/ 21862 w 867"/>
                <a:gd name="T43" fmla="*/ 515218 h 900"/>
                <a:gd name="T44" fmla="*/ 0 w 867"/>
                <a:gd name="T45" fmla="*/ 549423 h 900"/>
                <a:gd name="T46" fmla="*/ 2186 w 867"/>
                <a:gd name="T47" fmla="*/ 623178 h 900"/>
                <a:gd name="T48" fmla="*/ 62308 w 867"/>
                <a:gd name="T49" fmla="*/ 611420 h 900"/>
                <a:gd name="T50" fmla="*/ 126802 w 867"/>
                <a:gd name="T51" fmla="*/ 638143 h 900"/>
                <a:gd name="T52" fmla="*/ 145385 w 867"/>
                <a:gd name="T53" fmla="*/ 705485 h 900"/>
                <a:gd name="T54" fmla="*/ 195669 w 867"/>
                <a:gd name="T55" fmla="*/ 718312 h 900"/>
                <a:gd name="T56" fmla="*/ 193483 w 867"/>
                <a:gd name="T57" fmla="*/ 757862 h 900"/>
                <a:gd name="T58" fmla="*/ 174900 w 867"/>
                <a:gd name="T59" fmla="*/ 828410 h 900"/>
                <a:gd name="T60" fmla="*/ 213159 w 867"/>
                <a:gd name="T61" fmla="*/ 844444 h 900"/>
                <a:gd name="T62" fmla="*/ 251418 w 867"/>
                <a:gd name="T63" fmla="*/ 876512 h 900"/>
                <a:gd name="T64" fmla="*/ 324658 w 867"/>
                <a:gd name="T65" fmla="*/ 920337 h 900"/>
                <a:gd name="T66" fmla="*/ 394618 w 867"/>
                <a:gd name="T67" fmla="*/ 898959 h 900"/>
                <a:gd name="T68" fmla="*/ 402269 w 867"/>
                <a:gd name="T69" fmla="*/ 942785 h 900"/>
                <a:gd name="T70" fmla="*/ 447087 w 867"/>
                <a:gd name="T71" fmla="*/ 952405 h 900"/>
                <a:gd name="T72" fmla="*/ 467857 w 867"/>
                <a:gd name="T73" fmla="*/ 947060 h 900"/>
                <a:gd name="T74" fmla="*/ 448181 w 867"/>
                <a:gd name="T75" fmla="*/ 828410 h 900"/>
                <a:gd name="T76" fmla="*/ 508302 w 867"/>
                <a:gd name="T77" fmla="*/ 808101 h 900"/>
                <a:gd name="T78" fmla="*/ 543282 w 867"/>
                <a:gd name="T79" fmla="*/ 778171 h 900"/>
                <a:gd name="T80" fmla="*/ 631825 w 867"/>
                <a:gd name="T81" fmla="*/ 776034 h 900"/>
                <a:gd name="T82" fmla="*/ 673364 w 867"/>
                <a:gd name="T83" fmla="*/ 770689 h 900"/>
                <a:gd name="T84" fmla="*/ 707251 w 867"/>
                <a:gd name="T85" fmla="*/ 796343 h 900"/>
                <a:gd name="T86" fmla="*/ 738951 w 867"/>
                <a:gd name="T87" fmla="*/ 763207 h 900"/>
                <a:gd name="T88" fmla="*/ 779397 w 867"/>
                <a:gd name="T89" fmla="*/ 765344 h 900"/>
                <a:gd name="T90" fmla="*/ 832960 w 867"/>
                <a:gd name="T91" fmla="*/ 705485 h 900"/>
                <a:gd name="T92" fmla="*/ 884337 w 867"/>
                <a:gd name="T93" fmla="*/ 718312 h 900"/>
                <a:gd name="T94" fmla="*/ 924782 w 867"/>
                <a:gd name="T95" fmla="*/ 679831 h 900"/>
                <a:gd name="T96" fmla="*/ 946645 w 867"/>
                <a:gd name="T97" fmla="*/ 636005 h 900"/>
                <a:gd name="T98" fmla="*/ 842798 w 867"/>
                <a:gd name="T99" fmla="*/ 599662 h 900"/>
                <a:gd name="T100" fmla="*/ 802353 w 867"/>
                <a:gd name="T101" fmla="*/ 575077 h 900"/>
                <a:gd name="T102" fmla="*/ 758628 w 867"/>
                <a:gd name="T103" fmla="*/ 547285 h 900"/>
                <a:gd name="T104" fmla="*/ 771745 w 867"/>
                <a:gd name="T105" fmla="*/ 468186 h 900"/>
                <a:gd name="T106" fmla="*/ 759721 w 867"/>
                <a:gd name="T107" fmla="*/ 322813 h 900"/>
                <a:gd name="T108" fmla="*/ 686482 w 867"/>
                <a:gd name="T109" fmla="*/ 327089 h 900"/>
                <a:gd name="T110" fmla="*/ 673364 w 867"/>
                <a:gd name="T111" fmla="*/ 275781 h 900"/>
                <a:gd name="T112" fmla="*/ 688668 w 867"/>
                <a:gd name="T113" fmla="*/ 224473 h 900"/>
                <a:gd name="T114" fmla="*/ 733486 w 867"/>
                <a:gd name="T115" fmla="*/ 221266 h 900"/>
                <a:gd name="T116" fmla="*/ 822029 w 867"/>
                <a:gd name="T117" fmla="*/ 221266 h 9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867" h="900">
                  <a:moveTo>
                    <a:pt x="762" y="165"/>
                  </a:moveTo>
                  <a:lnTo>
                    <a:pt x="756" y="139"/>
                  </a:lnTo>
                  <a:lnTo>
                    <a:pt x="734" y="133"/>
                  </a:lnTo>
                  <a:lnTo>
                    <a:pt x="695" y="156"/>
                  </a:lnTo>
                  <a:lnTo>
                    <a:pt x="671" y="142"/>
                  </a:lnTo>
                  <a:lnTo>
                    <a:pt x="671" y="110"/>
                  </a:lnTo>
                  <a:lnTo>
                    <a:pt x="658" y="96"/>
                  </a:lnTo>
                  <a:lnTo>
                    <a:pt x="658" y="78"/>
                  </a:lnTo>
                  <a:lnTo>
                    <a:pt x="623" y="72"/>
                  </a:lnTo>
                  <a:lnTo>
                    <a:pt x="616" y="80"/>
                  </a:lnTo>
                  <a:lnTo>
                    <a:pt x="621" y="105"/>
                  </a:lnTo>
                  <a:lnTo>
                    <a:pt x="591" y="117"/>
                  </a:lnTo>
                  <a:lnTo>
                    <a:pt x="585" y="134"/>
                  </a:lnTo>
                  <a:lnTo>
                    <a:pt x="591" y="157"/>
                  </a:lnTo>
                  <a:lnTo>
                    <a:pt x="528" y="229"/>
                  </a:lnTo>
                  <a:lnTo>
                    <a:pt x="540" y="313"/>
                  </a:lnTo>
                  <a:lnTo>
                    <a:pt x="510" y="337"/>
                  </a:lnTo>
                  <a:lnTo>
                    <a:pt x="497" y="322"/>
                  </a:lnTo>
                  <a:lnTo>
                    <a:pt x="437" y="357"/>
                  </a:lnTo>
                  <a:lnTo>
                    <a:pt x="416" y="345"/>
                  </a:lnTo>
                  <a:lnTo>
                    <a:pt x="329" y="180"/>
                  </a:lnTo>
                  <a:lnTo>
                    <a:pt x="296" y="156"/>
                  </a:lnTo>
                  <a:lnTo>
                    <a:pt x="268" y="147"/>
                  </a:lnTo>
                  <a:lnTo>
                    <a:pt x="255" y="124"/>
                  </a:lnTo>
                  <a:lnTo>
                    <a:pt x="271" y="100"/>
                  </a:lnTo>
                  <a:lnTo>
                    <a:pt x="245" y="80"/>
                  </a:lnTo>
                  <a:lnTo>
                    <a:pt x="217" y="105"/>
                  </a:lnTo>
                  <a:lnTo>
                    <a:pt x="188" y="110"/>
                  </a:lnTo>
                  <a:lnTo>
                    <a:pt x="167" y="22"/>
                  </a:lnTo>
                  <a:lnTo>
                    <a:pt x="163" y="0"/>
                  </a:lnTo>
                  <a:lnTo>
                    <a:pt x="133" y="37"/>
                  </a:lnTo>
                  <a:lnTo>
                    <a:pt x="121" y="44"/>
                  </a:lnTo>
                  <a:lnTo>
                    <a:pt x="122" y="100"/>
                  </a:lnTo>
                  <a:lnTo>
                    <a:pt x="116" y="112"/>
                  </a:lnTo>
                  <a:lnTo>
                    <a:pt x="100" y="112"/>
                  </a:lnTo>
                  <a:lnTo>
                    <a:pt x="88" y="100"/>
                  </a:lnTo>
                  <a:lnTo>
                    <a:pt x="73" y="117"/>
                  </a:lnTo>
                  <a:lnTo>
                    <a:pt x="88" y="182"/>
                  </a:lnTo>
                  <a:lnTo>
                    <a:pt x="105" y="182"/>
                  </a:lnTo>
                  <a:lnTo>
                    <a:pt x="121" y="192"/>
                  </a:lnTo>
                  <a:lnTo>
                    <a:pt x="125" y="231"/>
                  </a:lnTo>
                  <a:lnTo>
                    <a:pt x="117" y="367"/>
                  </a:lnTo>
                  <a:lnTo>
                    <a:pt x="25" y="451"/>
                  </a:lnTo>
                  <a:lnTo>
                    <a:pt x="20" y="482"/>
                  </a:lnTo>
                  <a:lnTo>
                    <a:pt x="2" y="496"/>
                  </a:lnTo>
                  <a:lnTo>
                    <a:pt x="0" y="514"/>
                  </a:lnTo>
                  <a:lnTo>
                    <a:pt x="15" y="553"/>
                  </a:lnTo>
                  <a:lnTo>
                    <a:pt x="2" y="583"/>
                  </a:lnTo>
                  <a:lnTo>
                    <a:pt x="10" y="585"/>
                  </a:lnTo>
                  <a:lnTo>
                    <a:pt x="57" y="572"/>
                  </a:lnTo>
                  <a:lnTo>
                    <a:pt x="122" y="571"/>
                  </a:lnTo>
                  <a:lnTo>
                    <a:pt x="116" y="597"/>
                  </a:lnTo>
                  <a:lnTo>
                    <a:pt x="127" y="622"/>
                  </a:lnTo>
                  <a:lnTo>
                    <a:pt x="133" y="660"/>
                  </a:lnTo>
                  <a:lnTo>
                    <a:pt x="140" y="672"/>
                  </a:lnTo>
                  <a:lnTo>
                    <a:pt x="179" y="672"/>
                  </a:lnTo>
                  <a:lnTo>
                    <a:pt x="197" y="684"/>
                  </a:lnTo>
                  <a:lnTo>
                    <a:pt x="177" y="709"/>
                  </a:lnTo>
                  <a:lnTo>
                    <a:pt x="175" y="740"/>
                  </a:lnTo>
                  <a:lnTo>
                    <a:pt x="160" y="775"/>
                  </a:lnTo>
                  <a:lnTo>
                    <a:pt x="170" y="788"/>
                  </a:lnTo>
                  <a:lnTo>
                    <a:pt x="195" y="790"/>
                  </a:lnTo>
                  <a:lnTo>
                    <a:pt x="236" y="806"/>
                  </a:lnTo>
                  <a:lnTo>
                    <a:pt x="230" y="820"/>
                  </a:lnTo>
                  <a:lnTo>
                    <a:pt x="257" y="861"/>
                  </a:lnTo>
                  <a:lnTo>
                    <a:pt x="297" y="861"/>
                  </a:lnTo>
                  <a:lnTo>
                    <a:pt x="347" y="831"/>
                  </a:lnTo>
                  <a:lnTo>
                    <a:pt x="361" y="841"/>
                  </a:lnTo>
                  <a:lnTo>
                    <a:pt x="361" y="856"/>
                  </a:lnTo>
                  <a:lnTo>
                    <a:pt x="368" y="882"/>
                  </a:lnTo>
                  <a:lnTo>
                    <a:pt x="381" y="894"/>
                  </a:lnTo>
                  <a:lnTo>
                    <a:pt x="409" y="891"/>
                  </a:lnTo>
                  <a:lnTo>
                    <a:pt x="418" y="899"/>
                  </a:lnTo>
                  <a:lnTo>
                    <a:pt x="428" y="886"/>
                  </a:lnTo>
                  <a:lnTo>
                    <a:pt x="428" y="848"/>
                  </a:lnTo>
                  <a:lnTo>
                    <a:pt x="410" y="775"/>
                  </a:lnTo>
                  <a:lnTo>
                    <a:pt x="423" y="756"/>
                  </a:lnTo>
                  <a:lnTo>
                    <a:pt x="465" y="756"/>
                  </a:lnTo>
                  <a:lnTo>
                    <a:pt x="474" y="756"/>
                  </a:lnTo>
                  <a:lnTo>
                    <a:pt x="497" y="728"/>
                  </a:lnTo>
                  <a:lnTo>
                    <a:pt x="555" y="745"/>
                  </a:lnTo>
                  <a:lnTo>
                    <a:pt x="578" y="726"/>
                  </a:lnTo>
                  <a:lnTo>
                    <a:pt x="591" y="738"/>
                  </a:lnTo>
                  <a:lnTo>
                    <a:pt x="616" y="721"/>
                  </a:lnTo>
                  <a:lnTo>
                    <a:pt x="640" y="745"/>
                  </a:lnTo>
                  <a:lnTo>
                    <a:pt x="647" y="745"/>
                  </a:lnTo>
                  <a:lnTo>
                    <a:pt x="656" y="733"/>
                  </a:lnTo>
                  <a:lnTo>
                    <a:pt x="676" y="714"/>
                  </a:lnTo>
                  <a:lnTo>
                    <a:pt x="683" y="721"/>
                  </a:lnTo>
                  <a:lnTo>
                    <a:pt x="713" y="716"/>
                  </a:lnTo>
                  <a:lnTo>
                    <a:pt x="738" y="693"/>
                  </a:lnTo>
                  <a:lnTo>
                    <a:pt x="762" y="660"/>
                  </a:lnTo>
                  <a:lnTo>
                    <a:pt x="792" y="655"/>
                  </a:lnTo>
                  <a:lnTo>
                    <a:pt x="809" y="672"/>
                  </a:lnTo>
                  <a:lnTo>
                    <a:pt x="821" y="637"/>
                  </a:lnTo>
                  <a:lnTo>
                    <a:pt x="846" y="636"/>
                  </a:lnTo>
                  <a:lnTo>
                    <a:pt x="856" y="627"/>
                  </a:lnTo>
                  <a:lnTo>
                    <a:pt x="866" y="595"/>
                  </a:lnTo>
                  <a:lnTo>
                    <a:pt x="854" y="578"/>
                  </a:lnTo>
                  <a:lnTo>
                    <a:pt x="771" y="561"/>
                  </a:lnTo>
                  <a:lnTo>
                    <a:pt x="756" y="538"/>
                  </a:lnTo>
                  <a:lnTo>
                    <a:pt x="734" y="538"/>
                  </a:lnTo>
                  <a:lnTo>
                    <a:pt x="708" y="538"/>
                  </a:lnTo>
                  <a:lnTo>
                    <a:pt x="694" y="512"/>
                  </a:lnTo>
                  <a:lnTo>
                    <a:pt x="694" y="496"/>
                  </a:lnTo>
                  <a:lnTo>
                    <a:pt x="706" y="438"/>
                  </a:lnTo>
                  <a:lnTo>
                    <a:pt x="671" y="405"/>
                  </a:lnTo>
                  <a:lnTo>
                    <a:pt x="695" y="302"/>
                  </a:lnTo>
                  <a:lnTo>
                    <a:pt x="681" y="288"/>
                  </a:lnTo>
                  <a:lnTo>
                    <a:pt x="628" y="306"/>
                  </a:lnTo>
                  <a:lnTo>
                    <a:pt x="616" y="283"/>
                  </a:lnTo>
                  <a:lnTo>
                    <a:pt x="616" y="258"/>
                  </a:lnTo>
                  <a:lnTo>
                    <a:pt x="603" y="246"/>
                  </a:lnTo>
                  <a:lnTo>
                    <a:pt x="630" y="210"/>
                  </a:lnTo>
                  <a:lnTo>
                    <a:pt x="658" y="219"/>
                  </a:lnTo>
                  <a:lnTo>
                    <a:pt x="671" y="207"/>
                  </a:lnTo>
                  <a:lnTo>
                    <a:pt x="725" y="214"/>
                  </a:lnTo>
                  <a:lnTo>
                    <a:pt x="752" y="207"/>
                  </a:lnTo>
                  <a:lnTo>
                    <a:pt x="762" y="165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4673681" y="4672013"/>
              <a:ext cx="493712" cy="673100"/>
            </a:xfrm>
            <a:custGeom>
              <a:avLst/>
              <a:gdLst>
                <a:gd name="T0" fmla="*/ 9896 w 449"/>
                <a:gd name="T1" fmla="*/ 147441 h 630"/>
                <a:gd name="T2" fmla="*/ 41784 w 449"/>
                <a:gd name="T3" fmla="*/ 207272 h 630"/>
                <a:gd name="T4" fmla="*/ 43983 w 449"/>
                <a:gd name="T5" fmla="*/ 238256 h 630"/>
                <a:gd name="T6" fmla="*/ 29689 w 449"/>
                <a:gd name="T7" fmla="*/ 270308 h 630"/>
                <a:gd name="T8" fmla="*/ 4398 w 449"/>
                <a:gd name="T9" fmla="*/ 288471 h 630"/>
                <a:gd name="T10" fmla="*/ 0 w 449"/>
                <a:gd name="T11" fmla="*/ 344029 h 630"/>
                <a:gd name="T12" fmla="*/ 7697 w 449"/>
                <a:gd name="T13" fmla="*/ 353645 h 630"/>
                <a:gd name="T14" fmla="*/ 20892 w 449"/>
                <a:gd name="T15" fmla="*/ 348303 h 630"/>
                <a:gd name="T16" fmla="*/ 29689 w 449"/>
                <a:gd name="T17" fmla="*/ 353645 h 630"/>
                <a:gd name="T18" fmla="*/ 29689 w 449"/>
                <a:gd name="T19" fmla="*/ 391039 h 630"/>
                <a:gd name="T20" fmla="*/ 43983 w 449"/>
                <a:gd name="T21" fmla="*/ 432707 h 630"/>
                <a:gd name="T22" fmla="*/ 63776 w 449"/>
                <a:gd name="T23" fmla="*/ 440186 h 630"/>
                <a:gd name="T24" fmla="*/ 67074 w 449"/>
                <a:gd name="T25" fmla="*/ 503222 h 630"/>
                <a:gd name="T26" fmla="*/ 54979 w 449"/>
                <a:gd name="T27" fmla="*/ 544890 h 630"/>
                <a:gd name="T28" fmla="*/ 67074 w 449"/>
                <a:gd name="T29" fmla="*/ 564122 h 630"/>
                <a:gd name="T30" fmla="*/ 89066 w 449"/>
                <a:gd name="T31" fmla="*/ 584422 h 630"/>
                <a:gd name="T32" fmla="*/ 138547 w 449"/>
                <a:gd name="T33" fmla="*/ 571601 h 630"/>
                <a:gd name="T34" fmla="*/ 149543 w 449"/>
                <a:gd name="T35" fmla="*/ 590832 h 630"/>
                <a:gd name="T36" fmla="*/ 131950 w 449"/>
                <a:gd name="T37" fmla="*/ 611132 h 630"/>
                <a:gd name="T38" fmla="*/ 106659 w 449"/>
                <a:gd name="T39" fmla="*/ 649595 h 630"/>
                <a:gd name="T40" fmla="*/ 106659 w 449"/>
                <a:gd name="T41" fmla="*/ 660279 h 630"/>
                <a:gd name="T42" fmla="*/ 123153 w 449"/>
                <a:gd name="T43" fmla="*/ 672032 h 630"/>
                <a:gd name="T44" fmla="*/ 229812 w 449"/>
                <a:gd name="T45" fmla="*/ 628227 h 630"/>
                <a:gd name="T46" fmla="*/ 268298 w 449"/>
                <a:gd name="T47" fmla="*/ 649595 h 630"/>
                <a:gd name="T48" fmla="*/ 278194 w 449"/>
                <a:gd name="T49" fmla="*/ 638911 h 630"/>
                <a:gd name="T50" fmla="*/ 268298 w 449"/>
                <a:gd name="T51" fmla="*/ 615406 h 630"/>
                <a:gd name="T52" fmla="*/ 270497 w 449"/>
                <a:gd name="T53" fmla="*/ 600448 h 630"/>
                <a:gd name="T54" fmla="*/ 286991 w 449"/>
                <a:gd name="T55" fmla="*/ 504291 h 630"/>
                <a:gd name="T56" fmla="*/ 302385 w 449"/>
                <a:gd name="T57" fmla="*/ 482923 h 630"/>
                <a:gd name="T58" fmla="*/ 310082 w 449"/>
                <a:gd name="T59" fmla="*/ 456212 h 630"/>
                <a:gd name="T60" fmla="*/ 328775 w 449"/>
                <a:gd name="T61" fmla="*/ 416681 h 630"/>
                <a:gd name="T62" fmla="*/ 317779 w 449"/>
                <a:gd name="T63" fmla="*/ 400655 h 630"/>
                <a:gd name="T64" fmla="*/ 321078 w 449"/>
                <a:gd name="T65" fmla="*/ 367534 h 630"/>
                <a:gd name="T66" fmla="*/ 367260 w 449"/>
                <a:gd name="T67" fmla="*/ 316250 h 630"/>
                <a:gd name="T68" fmla="*/ 366161 w 449"/>
                <a:gd name="T69" fmla="*/ 282061 h 630"/>
                <a:gd name="T70" fmla="*/ 393650 w 449"/>
                <a:gd name="T71" fmla="*/ 232914 h 630"/>
                <a:gd name="T72" fmla="*/ 423339 w 449"/>
                <a:gd name="T73" fmla="*/ 241461 h 630"/>
                <a:gd name="T74" fmla="*/ 481617 w 449"/>
                <a:gd name="T75" fmla="*/ 198725 h 630"/>
                <a:gd name="T76" fmla="*/ 492612 w 449"/>
                <a:gd name="T77" fmla="*/ 177357 h 630"/>
                <a:gd name="T78" fmla="*/ 455227 w 449"/>
                <a:gd name="T79" fmla="*/ 110047 h 630"/>
                <a:gd name="T80" fmla="*/ 431036 w 449"/>
                <a:gd name="T81" fmla="*/ 74789 h 630"/>
                <a:gd name="T82" fmla="*/ 448629 w 449"/>
                <a:gd name="T83" fmla="*/ 59831 h 630"/>
                <a:gd name="T84" fmla="*/ 426638 w 449"/>
                <a:gd name="T85" fmla="*/ 39531 h 630"/>
                <a:gd name="T86" fmla="*/ 369459 w 449"/>
                <a:gd name="T87" fmla="*/ 39531 h 630"/>
                <a:gd name="T88" fmla="*/ 346368 w 449"/>
                <a:gd name="T89" fmla="*/ 12821 h 630"/>
                <a:gd name="T90" fmla="*/ 300186 w 449"/>
                <a:gd name="T91" fmla="*/ 57694 h 630"/>
                <a:gd name="T92" fmla="*/ 283692 w 449"/>
                <a:gd name="T93" fmla="*/ 49147 h 630"/>
                <a:gd name="T94" fmla="*/ 302385 w 449"/>
                <a:gd name="T95" fmla="*/ 14958 h 630"/>
                <a:gd name="T96" fmla="*/ 300186 w 449"/>
                <a:gd name="T97" fmla="*/ 4274 h 630"/>
                <a:gd name="T98" fmla="*/ 283692 w 449"/>
                <a:gd name="T99" fmla="*/ 0 h 630"/>
                <a:gd name="T100" fmla="*/ 229812 w 449"/>
                <a:gd name="T101" fmla="*/ 28847 h 630"/>
                <a:gd name="T102" fmla="*/ 188028 w 449"/>
                <a:gd name="T103" fmla="*/ 41668 h 630"/>
                <a:gd name="T104" fmla="*/ 151742 w 449"/>
                <a:gd name="T105" fmla="*/ 39531 h 630"/>
                <a:gd name="T106" fmla="*/ 76971 w 449"/>
                <a:gd name="T107" fmla="*/ 106841 h 630"/>
                <a:gd name="T108" fmla="*/ 37386 w 449"/>
                <a:gd name="T109" fmla="*/ 119662 h 630"/>
                <a:gd name="T110" fmla="*/ 9896 w 449"/>
                <a:gd name="T111" fmla="*/ 147441 h 63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49" h="630">
                  <a:moveTo>
                    <a:pt x="9" y="138"/>
                  </a:moveTo>
                  <a:lnTo>
                    <a:pt x="38" y="194"/>
                  </a:lnTo>
                  <a:lnTo>
                    <a:pt x="40" y="223"/>
                  </a:lnTo>
                  <a:lnTo>
                    <a:pt x="27" y="253"/>
                  </a:lnTo>
                  <a:lnTo>
                    <a:pt x="4" y="270"/>
                  </a:lnTo>
                  <a:lnTo>
                    <a:pt x="0" y="322"/>
                  </a:lnTo>
                  <a:lnTo>
                    <a:pt x="7" y="331"/>
                  </a:lnTo>
                  <a:lnTo>
                    <a:pt x="19" y="326"/>
                  </a:lnTo>
                  <a:lnTo>
                    <a:pt x="27" y="331"/>
                  </a:lnTo>
                  <a:lnTo>
                    <a:pt x="27" y="366"/>
                  </a:lnTo>
                  <a:lnTo>
                    <a:pt x="40" y="405"/>
                  </a:lnTo>
                  <a:lnTo>
                    <a:pt x="58" y="412"/>
                  </a:lnTo>
                  <a:lnTo>
                    <a:pt x="61" y="471"/>
                  </a:lnTo>
                  <a:lnTo>
                    <a:pt x="50" y="510"/>
                  </a:lnTo>
                  <a:lnTo>
                    <a:pt x="61" y="528"/>
                  </a:lnTo>
                  <a:lnTo>
                    <a:pt x="81" y="547"/>
                  </a:lnTo>
                  <a:lnTo>
                    <a:pt x="126" y="535"/>
                  </a:lnTo>
                  <a:lnTo>
                    <a:pt x="136" y="553"/>
                  </a:lnTo>
                  <a:lnTo>
                    <a:pt x="120" y="572"/>
                  </a:lnTo>
                  <a:lnTo>
                    <a:pt x="97" y="608"/>
                  </a:lnTo>
                  <a:lnTo>
                    <a:pt x="97" y="618"/>
                  </a:lnTo>
                  <a:lnTo>
                    <a:pt x="112" y="629"/>
                  </a:lnTo>
                  <a:lnTo>
                    <a:pt x="209" y="588"/>
                  </a:lnTo>
                  <a:lnTo>
                    <a:pt x="244" y="608"/>
                  </a:lnTo>
                  <a:lnTo>
                    <a:pt x="253" y="598"/>
                  </a:lnTo>
                  <a:lnTo>
                    <a:pt x="244" y="576"/>
                  </a:lnTo>
                  <a:lnTo>
                    <a:pt x="246" y="562"/>
                  </a:lnTo>
                  <a:lnTo>
                    <a:pt x="261" y="472"/>
                  </a:lnTo>
                  <a:lnTo>
                    <a:pt x="275" y="452"/>
                  </a:lnTo>
                  <a:lnTo>
                    <a:pt x="282" y="427"/>
                  </a:lnTo>
                  <a:lnTo>
                    <a:pt x="299" y="390"/>
                  </a:lnTo>
                  <a:lnTo>
                    <a:pt x="289" y="375"/>
                  </a:lnTo>
                  <a:lnTo>
                    <a:pt x="292" y="344"/>
                  </a:lnTo>
                  <a:lnTo>
                    <a:pt x="334" y="296"/>
                  </a:lnTo>
                  <a:lnTo>
                    <a:pt x="333" y="264"/>
                  </a:lnTo>
                  <a:lnTo>
                    <a:pt x="358" y="218"/>
                  </a:lnTo>
                  <a:lnTo>
                    <a:pt x="385" y="226"/>
                  </a:lnTo>
                  <a:lnTo>
                    <a:pt x="438" y="186"/>
                  </a:lnTo>
                  <a:lnTo>
                    <a:pt x="448" y="166"/>
                  </a:lnTo>
                  <a:lnTo>
                    <a:pt x="414" y="103"/>
                  </a:lnTo>
                  <a:lnTo>
                    <a:pt x="392" y="70"/>
                  </a:lnTo>
                  <a:lnTo>
                    <a:pt x="408" y="56"/>
                  </a:lnTo>
                  <a:lnTo>
                    <a:pt x="388" y="37"/>
                  </a:lnTo>
                  <a:lnTo>
                    <a:pt x="336" y="37"/>
                  </a:lnTo>
                  <a:lnTo>
                    <a:pt x="315" y="12"/>
                  </a:lnTo>
                  <a:lnTo>
                    <a:pt x="273" y="54"/>
                  </a:lnTo>
                  <a:lnTo>
                    <a:pt x="258" y="46"/>
                  </a:lnTo>
                  <a:lnTo>
                    <a:pt x="275" y="14"/>
                  </a:lnTo>
                  <a:lnTo>
                    <a:pt x="273" y="4"/>
                  </a:lnTo>
                  <a:lnTo>
                    <a:pt x="258" y="0"/>
                  </a:lnTo>
                  <a:lnTo>
                    <a:pt x="209" y="27"/>
                  </a:lnTo>
                  <a:lnTo>
                    <a:pt x="171" y="39"/>
                  </a:lnTo>
                  <a:lnTo>
                    <a:pt x="138" y="37"/>
                  </a:lnTo>
                  <a:lnTo>
                    <a:pt x="70" y="100"/>
                  </a:lnTo>
                  <a:lnTo>
                    <a:pt x="34" y="112"/>
                  </a:lnTo>
                  <a:lnTo>
                    <a:pt x="9" y="138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3602118" y="4868863"/>
              <a:ext cx="657225" cy="541337"/>
            </a:xfrm>
            <a:custGeom>
              <a:avLst/>
              <a:gdLst>
                <a:gd name="T0" fmla="*/ 178546 w 600"/>
                <a:gd name="T1" fmla="*/ 180802 h 506"/>
                <a:gd name="T2" fmla="*/ 166497 w 600"/>
                <a:gd name="T3" fmla="*/ 224666 h 506"/>
                <a:gd name="T4" fmla="*/ 138017 w 600"/>
                <a:gd name="T5" fmla="*/ 232154 h 506"/>
                <a:gd name="T6" fmla="*/ 76676 w 600"/>
                <a:gd name="T7" fmla="*/ 224666 h 506"/>
                <a:gd name="T8" fmla="*/ 62436 w 600"/>
                <a:gd name="T9" fmla="*/ 237504 h 506"/>
                <a:gd name="T10" fmla="*/ 30671 w 600"/>
                <a:gd name="T11" fmla="*/ 226805 h 506"/>
                <a:gd name="T12" fmla="*/ 0 w 600"/>
                <a:gd name="T13" fmla="*/ 266389 h 506"/>
                <a:gd name="T14" fmla="*/ 14240 w 600"/>
                <a:gd name="T15" fmla="*/ 279227 h 506"/>
                <a:gd name="T16" fmla="*/ 14240 w 600"/>
                <a:gd name="T17" fmla="*/ 305973 h 506"/>
                <a:gd name="T18" fmla="*/ 28480 w 600"/>
                <a:gd name="T19" fmla="*/ 329509 h 506"/>
                <a:gd name="T20" fmla="*/ 87630 w 600"/>
                <a:gd name="T21" fmla="*/ 311322 h 506"/>
                <a:gd name="T22" fmla="*/ 104061 w 600"/>
                <a:gd name="T23" fmla="*/ 325230 h 506"/>
                <a:gd name="T24" fmla="*/ 76676 w 600"/>
                <a:gd name="T25" fmla="*/ 435423 h 506"/>
                <a:gd name="T26" fmla="*/ 116110 w 600"/>
                <a:gd name="T27" fmla="*/ 469658 h 506"/>
                <a:gd name="T28" fmla="*/ 102965 w 600"/>
                <a:gd name="T29" fmla="*/ 530639 h 506"/>
                <a:gd name="T30" fmla="*/ 142399 w 600"/>
                <a:gd name="T31" fmla="*/ 534918 h 506"/>
                <a:gd name="T32" fmla="*/ 178546 w 600"/>
                <a:gd name="T33" fmla="*/ 499613 h 506"/>
                <a:gd name="T34" fmla="*/ 193881 w 600"/>
                <a:gd name="T35" fmla="*/ 509242 h 506"/>
                <a:gd name="T36" fmla="*/ 269462 w 600"/>
                <a:gd name="T37" fmla="*/ 540267 h 506"/>
                <a:gd name="T38" fmla="*/ 281511 w 600"/>
                <a:gd name="T39" fmla="*/ 530639 h 506"/>
                <a:gd name="T40" fmla="*/ 284798 w 600"/>
                <a:gd name="T41" fmla="*/ 509242 h 506"/>
                <a:gd name="T42" fmla="*/ 300133 w 600"/>
                <a:gd name="T43" fmla="*/ 495334 h 506"/>
                <a:gd name="T44" fmla="*/ 407480 w 600"/>
                <a:gd name="T45" fmla="*/ 430074 h 506"/>
                <a:gd name="T46" fmla="*/ 422815 w 600"/>
                <a:gd name="T47" fmla="*/ 451471 h 506"/>
                <a:gd name="T48" fmla="*/ 490728 w 600"/>
                <a:gd name="T49" fmla="*/ 469658 h 506"/>
                <a:gd name="T50" fmla="*/ 523589 w 600"/>
                <a:gd name="T51" fmla="*/ 424725 h 506"/>
                <a:gd name="T52" fmla="*/ 540020 w 600"/>
                <a:gd name="T53" fmla="*/ 435423 h 506"/>
                <a:gd name="T54" fmla="*/ 566309 w 600"/>
                <a:gd name="T55" fmla="*/ 435423 h 506"/>
                <a:gd name="T56" fmla="*/ 566309 w 600"/>
                <a:gd name="T57" fmla="*/ 422585 h 506"/>
                <a:gd name="T58" fmla="*/ 600266 w 600"/>
                <a:gd name="T59" fmla="*/ 411887 h 506"/>
                <a:gd name="T60" fmla="*/ 600266 w 600"/>
                <a:gd name="T61" fmla="*/ 403328 h 506"/>
                <a:gd name="T62" fmla="*/ 612315 w 600"/>
                <a:gd name="T63" fmla="*/ 389420 h 506"/>
                <a:gd name="T64" fmla="*/ 619982 w 600"/>
                <a:gd name="T65" fmla="*/ 391560 h 506"/>
                <a:gd name="T66" fmla="*/ 656130 w 600"/>
                <a:gd name="T67" fmla="*/ 360535 h 506"/>
                <a:gd name="T68" fmla="*/ 625459 w 600"/>
                <a:gd name="T69" fmla="*/ 313462 h 506"/>
                <a:gd name="T70" fmla="*/ 640794 w 600"/>
                <a:gd name="T71" fmla="*/ 248202 h 506"/>
                <a:gd name="T72" fmla="*/ 624364 w 600"/>
                <a:gd name="T73" fmla="*/ 226805 h 506"/>
                <a:gd name="T74" fmla="*/ 573977 w 600"/>
                <a:gd name="T75" fmla="*/ 239643 h 506"/>
                <a:gd name="T76" fmla="*/ 568500 w 600"/>
                <a:gd name="T77" fmla="*/ 232154 h 506"/>
                <a:gd name="T78" fmla="*/ 624364 w 600"/>
                <a:gd name="T79" fmla="*/ 175453 h 506"/>
                <a:gd name="T80" fmla="*/ 600266 w 600"/>
                <a:gd name="T81" fmla="*/ 83447 h 506"/>
                <a:gd name="T82" fmla="*/ 563023 w 600"/>
                <a:gd name="T83" fmla="*/ 110193 h 506"/>
                <a:gd name="T84" fmla="*/ 529066 w 600"/>
                <a:gd name="T85" fmla="*/ 79168 h 506"/>
                <a:gd name="T86" fmla="*/ 499491 w 600"/>
                <a:gd name="T87" fmla="*/ 40654 h 506"/>
                <a:gd name="T88" fmla="*/ 495110 w 600"/>
                <a:gd name="T89" fmla="*/ 16048 h 506"/>
                <a:gd name="T90" fmla="*/ 477584 w 600"/>
                <a:gd name="T91" fmla="*/ 10698 h 506"/>
                <a:gd name="T92" fmla="*/ 449104 w 600"/>
                <a:gd name="T93" fmla="*/ 18187 h 506"/>
                <a:gd name="T94" fmla="*/ 407480 w 600"/>
                <a:gd name="T95" fmla="*/ 0 h 506"/>
                <a:gd name="T96" fmla="*/ 387763 w 600"/>
                <a:gd name="T97" fmla="*/ 43863 h 506"/>
                <a:gd name="T98" fmla="*/ 352711 w 600"/>
                <a:gd name="T99" fmla="*/ 47073 h 506"/>
                <a:gd name="T100" fmla="*/ 326422 w 600"/>
                <a:gd name="T101" fmla="*/ 83447 h 506"/>
                <a:gd name="T102" fmla="*/ 309991 w 600"/>
                <a:gd name="T103" fmla="*/ 75958 h 506"/>
                <a:gd name="T104" fmla="*/ 284798 w 600"/>
                <a:gd name="T105" fmla="*/ 83447 h 506"/>
                <a:gd name="T106" fmla="*/ 246459 w 600"/>
                <a:gd name="T107" fmla="*/ 62050 h 506"/>
                <a:gd name="T108" fmla="*/ 215789 w 600"/>
                <a:gd name="T109" fmla="*/ 96285 h 506"/>
                <a:gd name="T110" fmla="*/ 215789 w 600"/>
                <a:gd name="T111" fmla="*/ 113403 h 506"/>
                <a:gd name="T112" fmla="*/ 276035 w 600"/>
                <a:gd name="T113" fmla="*/ 142288 h 506"/>
                <a:gd name="T114" fmla="*/ 290274 w 600"/>
                <a:gd name="T115" fmla="*/ 166894 h 506"/>
                <a:gd name="T116" fmla="*/ 246459 w 600"/>
                <a:gd name="T117" fmla="*/ 181872 h 506"/>
                <a:gd name="T118" fmla="*/ 178546 w 600"/>
                <a:gd name="T119" fmla="*/ 180802 h 5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00" h="506">
                  <a:moveTo>
                    <a:pt x="163" y="169"/>
                  </a:moveTo>
                  <a:lnTo>
                    <a:pt x="152" y="210"/>
                  </a:lnTo>
                  <a:lnTo>
                    <a:pt x="126" y="217"/>
                  </a:lnTo>
                  <a:lnTo>
                    <a:pt x="70" y="210"/>
                  </a:lnTo>
                  <a:lnTo>
                    <a:pt x="57" y="222"/>
                  </a:lnTo>
                  <a:lnTo>
                    <a:pt x="28" y="212"/>
                  </a:lnTo>
                  <a:lnTo>
                    <a:pt x="0" y="249"/>
                  </a:lnTo>
                  <a:lnTo>
                    <a:pt x="13" y="261"/>
                  </a:lnTo>
                  <a:lnTo>
                    <a:pt x="13" y="286"/>
                  </a:lnTo>
                  <a:lnTo>
                    <a:pt x="26" y="308"/>
                  </a:lnTo>
                  <a:lnTo>
                    <a:pt x="80" y="291"/>
                  </a:lnTo>
                  <a:lnTo>
                    <a:pt x="95" y="304"/>
                  </a:lnTo>
                  <a:lnTo>
                    <a:pt x="70" y="407"/>
                  </a:lnTo>
                  <a:lnTo>
                    <a:pt x="106" y="439"/>
                  </a:lnTo>
                  <a:lnTo>
                    <a:pt x="94" y="496"/>
                  </a:lnTo>
                  <a:lnTo>
                    <a:pt x="130" y="500"/>
                  </a:lnTo>
                  <a:lnTo>
                    <a:pt x="163" y="467"/>
                  </a:lnTo>
                  <a:lnTo>
                    <a:pt x="177" y="476"/>
                  </a:lnTo>
                  <a:lnTo>
                    <a:pt x="246" y="505"/>
                  </a:lnTo>
                  <a:lnTo>
                    <a:pt x="257" y="496"/>
                  </a:lnTo>
                  <a:lnTo>
                    <a:pt x="260" y="476"/>
                  </a:lnTo>
                  <a:lnTo>
                    <a:pt x="274" y="463"/>
                  </a:lnTo>
                  <a:lnTo>
                    <a:pt x="372" y="402"/>
                  </a:lnTo>
                  <a:lnTo>
                    <a:pt x="386" y="422"/>
                  </a:lnTo>
                  <a:lnTo>
                    <a:pt x="448" y="439"/>
                  </a:lnTo>
                  <a:lnTo>
                    <a:pt x="478" y="397"/>
                  </a:lnTo>
                  <a:lnTo>
                    <a:pt x="493" y="407"/>
                  </a:lnTo>
                  <a:lnTo>
                    <a:pt x="517" y="407"/>
                  </a:lnTo>
                  <a:lnTo>
                    <a:pt x="517" y="395"/>
                  </a:lnTo>
                  <a:lnTo>
                    <a:pt x="548" y="385"/>
                  </a:lnTo>
                  <a:lnTo>
                    <a:pt x="548" y="377"/>
                  </a:lnTo>
                  <a:lnTo>
                    <a:pt x="559" y="364"/>
                  </a:lnTo>
                  <a:lnTo>
                    <a:pt x="566" y="366"/>
                  </a:lnTo>
                  <a:lnTo>
                    <a:pt x="599" y="337"/>
                  </a:lnTo>
                  <a:lnTo>
                    <a:pt x="571" y="293"/>
                  </a:lnTo>
                  <a:lnTo>
                    <a:pt x="585" y="232"/>
                  </a:lnTo>
                  <a:lnTo>
                    <a:pt x="570" y="212"/>
                  </a:lnTo>
                  <a:lnTo>
                    <a:pt x="524" y="224"/>
                  </a:lnTo>
                  <a:lnTo>
                    <a:pt x="519" y="217"/>
                  </a:lnTo>
                  <a:lnTo>
                    <a:pt x="570" y="164"/>
                  </a:lnTo>
                  <a:lnTo>
                    <a:pt x="548" y="78"/>
                  </a:lnTo>
                  <a:lnTo>
                    <a:pt x="514" y="103"/>
                  </a:lnTo>
                  <a:lnTo>
                    <a:pt x="483" y="74"/>
                  </a:lnTo>
                  <a:lnTo>
                    <a:pt x="456" y="38"/>
                  </a:lnTo>
                  <a:lnTo>
                    <a:pt x="452" y="15"/>
                  </a:lnTo>
                  <a:lnTo>
                    <a:pt x="436" y="10"/>
                  </a:lnTo>
                  <a:lnTo>
                    <a:pt x="410" y="17"/>
                  </a:lnTo>
                  <a:lnTo>
                    <a:pt x="372" y="0"/>
                  </a:lnTo>
                  <a:lnTo>
                    <a:pt x="354" y="41"/>
                  </a:lnTo>
                  <a:lnTo>
                    <a:pt x="322" y="44"/>
                  </a:lnTo>
                  <a:lnTo>
                    <a:pt x="298" y="78"/>
                  </a:lnTo>
                  <a:lnTo>
                    <a:pt x="283" y="71"/>
                  </a:lnTo>
                  <a:lnTo>
                    <a:pt x="260" y="78"/>
                  </a:lnTo>
                  <a:lnTo>
                    <a:pt x="225" y="58"/>
                  </a:lnTo>
                  <a:lnTo>
                    <a:pt x="197" y="90"/>
                  </a:lnTo>
                  <a:lnTo>
                    <a:pt x="197" y="106"/>
                  </a:lnTo>
                  <a:lnTo>
                    <a:pt x="252" y="133"/>
                  </a:lnTo>
                  <a:lnTo>
                    <a:pt x="265" y="156"/>
                  </a:lnTo>
                  <a:lnTo>
                    <a:pt x="225" y="170"/>
                  </a:lnTo>
                  <a:lnTo>
                    <a:pt x="163" y="169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971881" y="4297363"/>
              <a:ext cx="1290637" cy="954087"/>
            </a:xfrm>
            <a:custGeom>
              <a:avLst/>
              <a:gdLst>
                <a:gd name="T0" fmla="*/ 504889 w 1181"/>
                <a:gd name="T1" fmla="*/ 80130 h 893"/>
                <a:gd name="T2" fmla="*/ 481940 w 1181"/>
                <a:gd name="T3" fmla="*/ 28847 h 893"/>
                <a:gd name="T4" fmla="*/ 564995 w 1181"/>
                <a:gd name="T5" fmla="*/ 0 h 893"/>
                <a:gd name="T6" fmla="*/ 579202 w 1181"/>
                <a:gd name="T7" fmla="*/ 55557 h 893"/>
                <a:gd name="T8" fmla="*/ 655700 w 1181"/>
                <a:gd name="T9" fmla="*/ 118593 h 893"/>
                <a:gd name="T10" fmla="*/ 695042 w 1181"/>
                <a:gd name="T11" fmla="*/ 118593 h 893"/>
                <a:gd name="T12" fmla="*/ 728920 w 1181"/>
                <a:gd name="T13" fmla="*/ 177355 h 893"/>
                <a:gd name="T14" fmla="*/ 807604 w 1181"/>
                <a:gd name="T15" fmla="*/ 170945 h 893"/>
                <a:gd name="T16" fmla="*/ 842575 w 1181"/>
                <a:gd name="T17" fmla="*/ 144235 h 893"/>
                <a:gd name="T18" fmla="*/ 867710 w 1181"/>
                <a:gd name="T19" fmla="*/ 170945 h 893"/>
                <a:gd name="T20" fmla="*/ 957323 w 1181"/>
                <a:gd name="T21" fmla="*/ 160261 h 893"/>
                <a:gd name="T22" fmla="*/ 975901 w 1181"/>
                <a:gd name="T23" fmla="*/ 182698 h 893"/>
                <a:gd name="T24" fmla="*/ 1064420 w 1181"/>
                <a:gd name="T25" fmla="*/ 221160 h 893"/>
                <a:gd name="T26" fmla="*/ 1175889 w 1181"/>
                <a:gd name="T27" fmla="*/ 233981 h 893"/>
                <a:gd name="T28" fmla="*/ 1228345 w 1181"/>
                <a:gd name="T29" fmla="*/ 245733 h 893"/>
                <a:gd name="T30" fmla="*/ 1277523 w 1181"/>
                <a:gd name="T31" fmla="*/ 279923 h 893"/>
                <a:gd name="T32" fmla="*/ 1280801 w 1181"/>
                <a:gd name="T33" fmla="*/ 362190 h 893"/>
                <a:gd name="T34" fmla="*/ 1218510 w 1181"/>
                <a:gd name="T35" fmla="*/ 392105 h 893"/>
                <a:gd name="T36" fmla="*/ 1120155 w 1181"/>
                <a:gd name="T37" fmla="*/ 425226 h 893"/>
                <a:gd name="T38" fmla="*/ 1137640 w 1181"/>
                <a:gd name="T39" fmla="*/ 492535 h 893"/>
                <a:gd name="T40" fmla="*/ 1213046 w 1181"/>
                <a:gd name="T41" fmla="*/ 563050 h 893"/>
                <a:gd name="T42" fmla="*/ 1181354 w 1181"/>
                <a:gd name="T43" fmla="*/ 676301 h 893"/>
                <a:gd name="T44" fmla="*/ 1120155 w 1181"/>
                <a:gd name="T45" fmla="*/ 604718 h 893"/>
                <a:gd name="T46" fmla="*/ 1097205 w 1181"/>
                <a:gd name="T47" fmla="*/ 575871 h 893"/>
                <a:gd name="T48" fmla="*/ 1029450 w 1181"/>
                <a:gd name="T49" fmla="*/ 564119 h 893"/>
                <a:gd name="T50" fmla="*/ 975901 w 1181"/>
                <a:gd name="T51" fmla="*/ 612197 h 893"/>
                <a:gd name="T52" fmla="*/ 936559 w 1181"/>
                <a:gd name="T53" fmla="*/ 642112 h 893"/>
                <a:gd name="T54" fmla="*/ 873174 w 1181"/>
                <a:gd name="T55" fmla="*/ 628223 h 893"/>
                <a:gd name="T56" fmla="*/ 842575 w 1181"/>
                <a:gd name="T57" fmla="*/ 679507 h 893"/>
                <a:gd name="T58" fmla="*/ 916888 w 1181"/>
                <a:gd name="T59" fmla="*/ 732927 h 893"/>
                <a:gd name="T60" fmla="*/ 807604 w 1181"/>
                <a:gd name="T61" fmla="*/ 746816 h 893"/>
                <a:gd name="T62" fmla="*/ 775912 w 1181"/>
                <a:gd name="T63" fmla="*/ 713696 h 893"/>
                <a:gd name="T64" fmla="*/ 709249 w 1181"/>
                <a:gd name="T65" fmla="*/ 723311 h 893"/>
                <a:gd name="T66" fmla="*/ 695042 w 1181"/>
                <a:gd name="T67" fmla="*/ 674164 h 893"/>
                <a:gd name="T68" fmla="*/ 655700 w 1181"/>
                <a:gd name="T69" fmla="*/ 647454 h 893"/>
                <a:gd name="T70" fmla="*/ 652422 w 1181"/>
                <a:gd name="T71" fmla="*/ 684849 h 893"/>
                <a:gd name="T72" fmla="*/ 613080 w 1181"/>
                <a:gd name="T73" fmla="*/ 713696 h 893"/>
                <a:gd name="T74" fmla="*/ 551881 w 1181"/>
                <a:gd name="T75" fmla="*/ 816263 h 893"/>
                <a:gd name="T76" fmla="*/ 533303 w 1181"/>
                <a:gd name="T77" fmla="*/ 930582 h 893"/>
                <a:gd name="T78" fmla="*/ 452433 w 1181"/>
                <a:gd name="T79" fmla="*/ 953019 h 893"/>
                <a:gd name="T80" fmla="*/ 332222 w 1181"/>
                <a:gd name="T81" fmla="*/ 762842 h 893"/>
                <a:gd name="T82" fmla="*/ 266652 w 1181"/>
                <a:gd name="T83" fmla="*/ 727585 h 893"/>
                <a:gd name="T84" fmla="*/ 269930 w 1181"/>
                <a:gd name="T85" fmla="*/ 679507 h 893"/>
                <a:gd name="T86" fmla="*/ 209824 w 1181"/>
                <a:gd name="T87" fmla="*/ 684849 h 893"/>
                <a:gd name="T88" fmla="*/ 155182 w 1181"/>
                <a:gd name="T89" fmla="*/ 595102 h 893"/>
                <a:gd name="T90" fmla="*/ 144254 w 1181"/>
                <a:gd name="T91" fmla="*/ 417747 h 893"/>
                <a:gd name="T92" fmla="*/ 135511 w 1181"/>
                <a:gd name="T93" fmla="*/ 326932 h 893"/>
                <a:gd name="T94" fmla="*/ 0 w 1181"/>
                <a:gd name="T95" fmla="*/ 157056 h 893"/>
                <a:gd name="T96" fmla="*/ 17485 w 1181"/>
                <a:gd name="T97" fmla="*/ 113251 h 893"/>
                <a:gd name="T98" fmla="*/ 201081 w 1181"/>
                <a:gd name="T99" fmla="*/ 118593 h 893"/>
                <a:gd name="T100" fmla="*/ 262280 w 1181"/>
                <a:gd name="T101" fmla="*/ 130346 h 893"/>
                <a:gd name="T102" fmla="*/ 357357 w 1181"/>
                <a:gd name="T103" fmla="*/ 176287 h 893"/>
                <a:gd name="T104" fmla="*/ 368285 w 1181"/>
                <a:gd name="T105" fmla="*/ 123935 h 893"/>
                <a:gd name="T106" fmla="*/ 428391 w 1181"/>
                <a:gd name="T107" fmla="*/ 134619 h 893"/>
                <a:gd name="T108" fmla="*/ 487404 w 1181"/>
                <a:gd name="T109" fmla="*/ 119662 h 893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181" h="893">
                  <a:moveTo>
                    <a:pt x="446" y="111"/>
                  </a:moveTo>
                  <a:lnTo>
                    <a:pt x="462" y="75"/>
                  </a:lnTo>
                  <a:lnTo>
                    <a:pt x="445" y="57"/>
                  </a:lnTo>
                  <a:lnTo>
                    <a:pt x="441" y="27"/>
                  </a:lnTo>
                  <a:lnTo>
                    <a:pt x="500" y="0"/>
                  </a:lnTo>
                  <a:lnTo>
                    <a:pt x="517" y="0"/>
                  </a:lnTo>
                  <a:lnTo>
                    <a:pt x="525" y="24"/>
                  </a:lnTo>
                  <a:lnTo>
                    <a:pt x="530" y="52"/>
                  </a:lnTo>
                  <a:lnTo>
                    <a:pt x="559" y="74"/>
                  </a:lnTo>
                  <a:lnTo>
                    <a:pt x="600" y="111"/>
                  </a:lnTo>
                  <a:lnTo>
                    <a:pt x="621" y="94"/>
                  </a:lnTo>
                  <a:lnTo>
                    <a:pt x="636" y="111"/>
                  </a:lnTo>
                  <a:lnTo>
                    <a:pt x="642" y="150"/>
                  </a:lnTo>
                  <a:lnTo>
                    <a:pt x="667" y="166"/>
                  </a:lnTo>
                  <a:lnTo>
                    <a:pt x="728" y="171"/>
                  </a:lnTo>
                  <a:lnTo>
                    <a:pt x="739" y="160"/>
                  </a:lnTo>
                  <a:lnTo>
                    <a:pt x="734" y="142"/>
                  </a:lnTo>
                  <a:lnTo>
                    <a:pt x="771" y="135"/>
                  </a:lnTo>
                  <a:lnTo>
                    <a:pt x="794" y="138"/>
                  </a:lnTo>
                  <a:lnTo>
                    <a:pt x="794" y="160"/>
                  </a:lnTo>
                  <a:lnTo>
                    <a:pt x="811" y="162"/>
                  </a:lnTo>
                  <a:lnTo>
                    <a:pt x="876" y="150"/>
                  </a:lnTo>
                  <a:lnTo>
                    <a:pt x="888" y="154"/>
                  </a:lnTo>
                  <a:lnTo>
                    <a:pt x="893" y="171"/>
                  </a:lnTo>
                  <a:lnTo>
                    <a:pt x="917" y="180"/>
                  </a:lnTo>
                  <a:lnTo>
                    <a:pt x="974" y="207"/>
                  </a:lnTo>
                  <a:lnTo>
                    <a:pt x="1007" y="194"/>
                  </a:lnTo>
                  <a:lnTo>
                    <a:pt x="1076" y="219"/>
                  </a:lnTo>
                  <a:lnTo>
                    <a:pt x="1089" y="238"/>
                  </a:lnTo>
                  <a:lnTo>
                    <a:pt x="1124" y="230"/>
                  </a:lnTo>
                  <a:lnTo>
                    <a:pt x="1147" y="234"/>
                  </a:lnTo>
                  <a:lnTo>
                    <a:pt x="1169" y="262"/>
                  </a:lnTo>
                  <a:lnTo>
                    <a:pt x="1180" y="320"/>
                  </a:lnTo>
                  <a:lnTo>
                    <a:pt x="1172" y="339"/>
                  </a:lnTo>
                  <a:lnTo>
                    <a:pt x="1158" y="334"/>
                  </a:lnTo>
                  <a:lnTo>
                    <a:pt x="1115" y="367"/>
                  </a:lnTo>
                  <a:lnTo>
                    <a:pt x="1044" y="379"/>
                  </a:lnTo>
                  <a:lnTo>
                    <a:pt x="1025" y="398"/>
                  </a:lnTo>
                  <a:lnTo>
                    <a:pt x="1039" y="418"/>
                  </a:lnTo>
                  <a:lnTo>
                    <a:pt x="1041" y="461"/>
                  </a:lnTo>
                  <a:lnTo>
                    <a:pt x="1061" y="465"/>
                  </a:lnTo>
                  <a:lnTo>
                    <a:pt x="1110" y="527"/>
                  </a:lnTo>
                  <a:lnTo>
                    <a:pt x="1112" y="608"/>
                  </a:lnTo>
                  <a:lnTo>
                    <a:pt x="1081" y="633"/>
                  </a:lnTo>
                  <a:lnTo>
                    <a:pt x="1051" y="603"/>
                  </a:lnTo>
                  <a:lnTo>
                    <a:pt x="1025" y="566"/>
                  </a:lnTo>
                  <a:lnTo>
                    <a:pt x="1021" y="543"/>
                  </a:lnTo>
                  <a:lnTo>
                    <a:pt x="1004" y="539"/>
                  </a:lnTo>
                  <a:lnTo>
                    <a:pt x="979" y="546"/>
                  </a:lnTo>
                  <a:lnTo>
                    <a:pt x="942" y="528"/>
                  </a:lnTo>
                  <a:lnTo>
                    <a:pt x="925" y="571"/>
                  </a:lnTo>
                  <a:lnTo>
                    <a:pt x="893" y="573"/>
                  </a:lnTo>
                  <a:lnTo>
                    <a:pt x="871" y="608"/>
                  </a:lnTo>
                  <a:lnTo>
                    <a:pt x="857" y="601"/>
                  </a:lnTo>
                  <a:lnTo>
                    <a:pt x="834" y="608"/>
                  </a:lnTo>
                  <a:lnTo>
                    <a:pt x="799" y="588"/>
                  </a:lnTo>
                  <a:lnTo>
                    <a:pt x="771" y="620"/>
                  </a:lnTo>
                  <a:lnTo>
                    <a:pt x="771" y="636"/>
                  </a:lnTo>
                  <a:lnTo>
                    <a:pt x="827" y="665"/>
                  </a:lnTo>
                  <a:lnTo>
                    <a:pt x="839" y="686"/>
                  </a:lnTo>
                  <a:lnTo>
                    <a:pt x="799" y="701"/>
                  </a:lnTo>
                  <a:lnTo>
                    <a:pt x="739" y="699"/>
                  </a:lnTo>
                  <a:lnTo>
                    <a:pt x="733" y="673"/>
                  </a:lnTo>
                  <a:lnTo>
                    <a:pt x="710" y="668"/>
                  </a:lnTo>
                  <a:lnTo>
                    <a:pt x="673" y="690"/>
                  </a:lnTo>
                  <a:lnTo>
                    <a:pt x="649" y="677"/>
                  </a:lnTo>
                  <a:lnTo>
                    <a:pt x="649" y="645"/>
                  </a:lnTo>
                  <a:lnTo>
                    <a:pt x="636" y="631"/>
                  </a:lnTo>
                  <a:lnTo>
                    <a:pt x="636" y="613"/>
                  </a:lnTo>
                  <a:lnTo>
                    <a:pt x="600" y="606"/>
                  </a:lnTo>
                  <a:lnTo>
                    <a:pt x="593" y="615"/>
                  </a:lnTo>
                  <a:lnTo>
                    <a:pt x="597" y="641"/>
                  </a:lnTo>
                  <a:lnTo>
                    <a:pt x="567" y="653"/>
                  </a:lnTo>
                  <a:lnTo>
                    <a:pt x="561" y="668"/>
                  </a:lnTo>
                  <a:lnTo>
                    <a:pt x="567" y="691"/>
                  </a:lnTo>
                  <a:lnTo>
                    <a:pt x="505" y="764"/>
                  </a:lnTo>
                  <a:lnTo>
                    <a:pt x="517" y="847"/>
                  </a:lnTo>
                  <a:lnTo>
                    <a:pt x="488" y="871"/>
                  </a:lnTo>
                  <a:lnTo>
                    <a:pt x="474" y="857"/>
                  </a:lnTo>
                  <a:lnTo>
                    <a:pt x="414" y="892"/>
                  </a:lnTo>
                  <a:lnTo>
                    <a:pt x="392" y="879"/>
                  </a:lnTo>
                  <a:lnTo>
                    <a:pt x="304" y="714"/>
                  </a:lnTo>
                  <a:lnTo>
                    <a:pt x="272" y="690"/>
                  </a:lnTo>
                  <a:lnTo>
                    <a:pt x="244" y="681"/>
                  </a:lnTo>
                  <a:lnTo>
                    <a:pt x="231" y="660"/>
                  </a:lnTo>
                  <a:lnTo>
                    <a:pt x="247" y="636"/>
                  </a:lnTo>
                  <a:lnTo>
                    <a:pt x="222" y="615"/>
                  </a:lnTo>
                  <a:lnTo>
                    <a:pt x="192" y="641"/>
                  </a:lnTo>
                  <a:lnTo>
                    <a:pt x="163" y="645"/>
                  </a:lnTo>
                  <a:lnTo>
                    <a:pt x="142" y="557"/>
                  </a:lnTo>
                  <a:lnTo>
                    <a:pt x="138" y="534"/>
                  </a:lnTo>
                  <a:lnTo>
                    <a:pt x="132" y="391"/>
                  </a:lnTo>
                  <a:lnTo>
                    <a:pt x="105" y="320"/>
                  </a:lnTo>
                  <a:lnTo>
                    <a:pt x="124" y="306"/>
                  </a:lnTo>
                  <a:lnTo>
                    <a:pt x="69" y="202"/>
                  </a:lnTo>
                  <a:lnTo>
                    <a:pt x="0" y="147"/>
                  </a:lnTo>
                  <a:lnTo>
                    <a:pt x="10" y="116"/>
                  </a:lnTo>
                  <a:lnTo>
                    <a:pt x="16" y="106"/>
                  </a:lnTo>
                  <a:lnTo>
                    <a:pt x="117" y="90"/>
                  </a:lnTo>
                  <a:lnTo>
                    <a:pt x="184" y="111"/>
                  </a:lnTo>
                  <a:lnTo>
                    <a:pt x="224" y="98"/>
                  </a:lnTo>
                  <a:lnTo>
                    <a:pt x="240" y="122"/>
                  </a:lnTo>
                  <a:lnTo>
                    <a:pt x="290" y="171"/>
                  </a:lnTo>
                  <a:lnTo>
                    <a:pt x="327" y="165"/>
                  </a:lnTo>
                  <a:lnTo>
                    <a:pt x="327" y="135"/>
                  </a:lnTo>
                  <a:lnTo>
                    <a:pt x="337" y="116"/>
                  </a:lnTo>
                  <a:lnTo>
                    <a:pt x="376" y="99"/>
                  </a:lnTo>
                  <a:lnTo>
                    <a:pt x="392" y="126"/>
                  </a:lnTo>
                  <a:lnTo>
                    <a:pt x="414" y="111"/>
                  </a:lnTo>
                  <a:lnTo>
                    <a:pt x="446" y="112"/>
                  </a:lnTo>
                  <a:lnTo>
                    <a:pt x="446" y="111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1" name="Freeform 13"/>
            <p:cNvSpPr>
              <a:spLocks/>
            </p:cNvSpPr>
            <p:nvPr/>
          </p:nvSpPr>
          <p:spPr bwMode="auto">
            <a:xfrm>
              <a:off x="1087518" y="3933825"/>
              <a:ext cx="2035175" cy="1076325"/>
            </a:xfrm>
            <a:custGeom>
              <a:avLst/>
              <a:gdLst>
                <a:gd name="T0" fmla="*/ 1236617 w 1863"/>
                <a:gd name="T1" fmla="*/ 1025989 h 1005"/>
                <a:gd name="T2" fmla="*/ 1268297 w 1863"/>
                <a:gd name="T3" fmla="*/ 1060260 h 1005"/>
                <a:gd name="T4" fmla="*/ 1372077 w 1863"/>
                <a:gd name="T5" fmla="*/ 1025989 h 1005"/>
                <a:gd name="T6" fmla="*/ 1437622 w 1863"/>
                <a:gd name="T7" fmla="*/ 979938 h 1005"/>
                <a:gd name="T8" fmla="*/ 1514092 w 1863"/>
                <a:gd name="T9" fmla="*/ 949951 h 1005"/>
                <a:gd name="T10" fmla="*/ 1596023 w 1863"/>
                <a:gd name="T11" fmla="*/ 924247 h 1005"/>
                <a:gd name="T12" fmla="*/ 1728206 w 1863"/>
                <a:gd name="T13" fmla="*/ 902828 h 1005"/>
                <a:gd name="T14" fmla="*/ 1730390 w 1863"/>
                <a:gd name="T15" fmla="*/ 949951 h 1005"/>
                <a:gd name="T16" fmla="*/ 1771902 w 1863"/>
                <a:gd name="T17" fmla="*/ 958518 h 1005"/>
                <a:gd name="T18" fmla="*/ 1746777 w 1863"/>
                <a:gd name="T19" fmla="*/ 1018493 h 1005"/>
                <a:gd name="T20" fmla="*/ 1771902 w 1863"/>
                <a:gd name="T21" fmla="*/ 1025989 h 1005"/>
                <a:gd name="T22" fmla="*/ 1884421 w 1863"/>
                <a:gd name="T23" fmla="*/ 1018493 h 1005"/>
                <a:gd name="T24" fmla="*/ 1952151 w 1863"/>
                <a:gd name="T25" fmla="*/ 1039912 h 1005"/>
                <a:gd name="T26" fmla="*/ 1982739 w 1863"/>
                <a:gd name="T27" fmla="*/ 1052764 h 1005"/>
                <a:gd name="T28" fmla="*/ 1988201 w 1863"/>
                <a:gd name="T29" fmla="*/ 979938 h 1005"/>
                <a:gd name="T30" fmla="*/ 2034083 w 1863"/>
                <a:gd name="T31" fmla="*/ 931744 h 1005"/>
                <a:gd name="T32" fmla="*/ 1998033 w 1863"/>
                <a:gd name="T33" fmla="*/ 701485 h 1005"/>
                <a:gd name="T34" fmla="*/ 1957613 w 1863"/>
                <a:gd name="T35" fmla="*/ 576182 h 1005"/>
                <a:gd name="T36" fmla="*/ 1860388 w 1863"/>
                <a:gd name="T37" fmla="*/ 530130 h 1005"/>
                <a:gd name="T38" fmla="*/ 1799213 w 1863"/>
                <a:gd name="T39" fmla="*/ 644724 h 1005"/>
                <a:gd name="T40" fmla="*/ 1682324 w 1863"/>
                <a:gd name="T41" fmla="*/ 585821 h 1005"/>
                <a:gd name="T42" fmla="*/ 1466025 w 1863"/>
                <a:gd name="T43" fmla="*/ 508711 h 1005"/>
                <a:gd name="T44" fmla="*/ 1376447 w 1863"/>
                <a:gd name="T45" fmla="*/ 495859 h 1005"/>
                <a:gd name="T46" fmla="*/ 1203845 w 1863"/>
                <a:gd name="T47" fmla="*/ 425175 h 1005"/>
                <a:gd name="T48" fmla="*/ 1120821 w 1863"/>
                <a:gd name="T49" fmla="*/ 229188 h 1005"/>
                <a:gd name="T50" fmla="*/ 1152501 w 1863"/>
                <a:gd name="T51" fmla="*/ 168142 h 1005"/>
                <a:gd name="T52" fmla="*/ 1151409 w 1863"/>
                <a:gd name="T53" fmla="*/ 83536 h 1005"/>
                <a:gd name="T54" fmla="*/ 1164518 w 1863"/>
                <a:gd name="T55" fmla="*/ 41768 h 1005"/>
                <a:gd name="T56" fmla="*/ 1012672 w 1863"/>
                <a:gd name="T57" fmla="*/ 0 h 1005"/>
                <a:gd name="T58" fmla="*/ 903430 w 1863"/>
                <a:gd name="T59" fmla="*/ 13923 h 1005"/>
                <a:gd name="T60" fmla="*/ 767970 w 1863"/>
                <a:gd name="T61" fmla="*/ 57832 h 1005"/>
                <a:gd name="T62" fmla="*/ 631418 w 1863"/>
                <a:gd name="T63" fmla="*/ 71755 h 1005"/>
                <a:gd name="T64" fmla="*/ 539655 w 1863"/>
                <a:gd name="T65" fmla="*/ 25703 h 1005"/>
                <a:gd name="T66" fmla="*/ 391086 w 1863"/>
                <a:gd name="T67" fmla="*/ 52478 h 1005"/>
                <a:gd name="T68" fmla="*/ 332095 w 1863"/>
                <a:gd name="T69" fmla="*/ 19277 h 1005"/>
                <a:gd name="T70" fmla="*/ 220668 w 1863"/>
                <a:gd name="T71" fmla="*/ 29987 h 1005"/>
                <a:gd name="T72" fmla="*/ 167140 w 1863"/>
                <a:gd name="T73" fmla="*/ 100671 h 1005"/>
                <a:gd name="T74" fmla="*/ 135460 w 1863"/>
                <a:gd name="T75" fmla="*/ 136013 h 1005"/>
                <a:gd name="T76" fmla="*/ 97225 w 1863"/>
                <a:gd name="T77" fmla="*/ 157433 h 1005"/>
                <a:gd name="T78" fmla="*/ 80839 w 1863"/>
                <a:gd name="T79" fmla="*/ 184207 h 1005"/>
                <a:gd name="T80" fmla="*/ 110334 w 1863"/>
                <a:gd name="T81" fmla="*/ 247394 h 1005"/>
                <a:gd name="T82" fmla="*/ 102687 w 1863"/>
                <a:gd name="T83" fmla="*/ 308439 h 1005"/>
                <a:gd name="T84" fmla="*/ 29495 w 1863"/>
                <a:gd name="T85" fmla="*/ 285949 h 1005"/>
                <a:gd name="T86" fmla="*/ 0 w 1863"/>
                <a:gd name="T87" fmla="*/ 313794 h 1005"/>
                <a:gd name="T88" fmla="*/ 18571 w 1863"/>
                <a:gd name="T89" fmla="*/ 371627 h 1005"/>
                <a:gd name="T90" fmla="*/ 9832 w 1863"/>
                <a:gd name="T91" fmla="*/ 425175 h 1005"/>
                <a:gd name="T92" fmla="*/ 46974 w 1863"/>
                <a:gd name="T93" fmla="*/ 444453 h 1005"/>
                <a:gd name="T94" fmla="*/ 135460 w 1863"/>
                <a:gd name="T95" fmla="*/ 530130 h 1005"/>
                <a:gd name="T96" fmla="*/ 187896 w 1863"/>
                <a:gd name="T97" fmla="*/ 605098 h 1005"/>
                <a:gd name="T98" fmla="*/ 223946 w 1863"/>
                <a:gd name="T99" fmla="*/ 629730 h 1005"/>
                <a:gd name="T100" fmla="*/ 285121 w 1863"/>
                <a:gd name="T101" fmla="*/ 625447 h 1005"/>
                <a:gd name="T102" fmla="*/ 431505 w 1863"/>
                <a:gd name="T103" fmla="*/ 781808 h 1005"/>
                <a:gd name="T104" fmla="*/ 475202 w 1863"/>
                <a:gd name="T105" fmla="*/ 765744 h 1005"/>
                <a:gd name="T106" fmla="*/ 488311 w 1863"/>
                <a:gd name="T107" fmla="*/ 825718 h 1005"/>
                <a:gd name="T108" fmla="*/ 577889 w 1863"/>
                <a:gd name="T109" fmla="*/ 862131 h 1005"/>
                <a:gd name="T110" fmla="*/ 651081 w 1863"/>
                <a:gd name="T111" fmla="*/ 937099 h 1005"/>
                <a:gd name="T112" fmla="*/ 664190 w 1863"/>
                <a:gd name="T113" fmla="*/ 969228 h 1005"/>
                <a:gd name="T114" fmla="*/ 745029 w 1863"/>
                <a:gd name="T115" fmla="*/ 967086 h 1005"/>
                <a:gd name="T116" fmla="*/ 888136 w 1863"/>
                <a:gd name="T117" fmla="*/ 993860 h 1005"/>
                <a:gd name="T118" fmla="*/ 952589 w 1863"/>
                <a:gd name="T119" fmla="*/ 1013138 h 1005"/>
                <a:gd name="T120" fmla="*/ 952589 w 1863"/>
                <a:gd name="T121" fmla="*/ 1075254 h 1005"/>
                <a:gd name="T122" fmla="*/ 1074939 w 1863"/>
                <a:gd name="T123" fmla="*/ 983151 h 1005"/>
                <a:gd name="T124" fmla="*/ 1172165 w 1863"/>
                <a:gd name="T125" fmla="*/ 1018493 h 100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863" h="1005">
                  <a:moveTo>
                    <a:pt x="1073" y="951"/>
                  </a:moveTo>
                  <a:lnTo>
                    <a:pt x="1132" y="958"/>
                  </a:lnTo>
                  <a:lnTo>
                    <a:pt x="1151" y="985"/>
                  </a:lnTo>
                  <a:lnTo>
                    <a:pt x="1161" y="990"/>
                  </a:lnTo>
                  <a:lnTo>
                    <a:pt x="1250" y="973"/>
                  </a:lnTo>
                  <a:lnTo>
                    <a:pt x="1256" y="958"/>
                  </a:lnTo>
                  <a:lnTo>
                    <a:pt x="1272" y="948"/>
                  </a:lnTo>
                  <a:lnTo>
                    <a:pt x="1316" y="915"/>
                  </a:lnTo>
                  <a:lnTo>
                    <a:pt x="1353" y="910"/>
                  </a:lnTo>
                  <a:lnTo>
                    <a:pt x="1386" y="887"/>
                  </a:lnTo>
                  <a:lnTo>
                    <a:pt x="1452" y="850"/>
                  </a:lnTo>
                  <a:lnTo>
                    <a:pt x="1461" y="863"/>
                  </a:lnTo>
                  <a:lnTo>
                    <a:pt x="1510" y="880"/>
                  </a:lnTo>
                  <a:lnTo>
                    <a:pt x="1582" y="843"/>
                  </a:lnTo>
                  <a:lnTo>
                    <a:pt x="1604" y="858"/>
                  </a:lnTo>
                  <a:lnTo>
                    <a:pt x="1584" y="887"/>
                  </a:lnTo>
                  <a:lnTo>
                    <a:pt x="1592" y="895"/>
                  </a:lnTo>
                  <a:lnTo>
                    <a:pt x="1622" y="895"/>
                  </a:lnTo>
                  <a:lnTo>
                    <a:pt x="1624" y="907"/>
                  </a:lnTo>
                  <a:lnTo>
                    <a:pt x="1599" y="951"/>
                  </a:lnTo>
                  <a:lnTo>
                    <a:pt x="1607" y="958"/>
                  </a:lnTo>
                  <a:lnTo>
                    <a:pt x="1622" y="958"/>
                  </a:lnTo>
                  <a:lnTo>
                    <a:pt x="1694" y="978"/>
                  </a:lnTo>
                  <a:lnTo>
                    <a:pt x="1725" y="951"/>
                  </a:lnTo>
                  <a:lnTo>
                    <a:pt x="1772" y="988"/>
                  </a:lnTo>
                  <a:lnTo>
                    <a:pt x="1787" y="971"/>
                  </a:lnTo>
                  <a:lnTo>
                    <a:pt x="1799" y="983"/>
                  </a:lnTo>
                  <a:lnTo>
                    <a:pt x="1815" y="983"/>
                  </a:lnTo>
                  <a:lnTo>
                    <a:pt x="1821" y="971"/>
                  </a:lnTo>
                  <a:lnTo>
                    <a:pt x="1820" y="915"/>
                  </a:lnTo>
                  <a:lnTo>
                    <a:pt x="1832" y="907"/>
                  </a:lnTo>
                  <a:lnTo>
                    <a:pt x="1862" y="870"/>
                  </a:lnTo>
                  <a:lnTo>
                    <a:pt x="1856" y="727"/>
                  </a:lnTo>
                  <a:lnTo>
                    <a:pt x="1829" y="655"/>
                  </a:lnTo>
                  <a:lnTo>
                    <a:pt x="1848" y="641"/>
                  </a:lnTo>
                  <a:lnTo>
                    <a:pt x="1792" y="538"/>
                  </a:lnTo>
                  <a:lnTo>
                    <a:pt x="1722" y="482"/>
                  </a:lnTo>
                  <a:lnTo>
                    <a:pt x="1703" y="495"/>
                  </a:lnTo>
                  <a:lnTo>
                    <a:pt x="1706" y="528"/>
                  </a:lnTo>
                  <a:lnTo>
                    <a:pt x="1647" y="602"/>
                  </a:lnTo>
                  <a:lnTo>
                    <a:pt x="1547" y="584"/>
                  </a:lnTo>
                  <a:lnTo>
                    <a:pt x="1540" y="547"/>
                  </a:lnTo>
                  <a:lnTo>
                    <a:pt x="1478" y="497"/>
                  </a:lnTo>
                  <a:lnTo>
                    <a:pt x="1342" y="475"/>
                  </a:lnTo>
                  <a:lnTo>
                    <a:pt x="1283" y="465"/>
                  </a:lnTo>
                  <a:lnTo>
                    <a:pt x="1260" y="463"/>
                  </a:lnTo>
                  <a:lnTo>
                    <a:pt x="1209" y="420"/>
                  </a:lnTo>
                  <a:lnTo>
                    <a:pt x="1102" y="397"/>
                  </a:lnTo>
                  <a:lnTo>
                    <a:pt x="1028" y="253"/>
                  </a:lnTo>
                  <a:lnTo>
                    <a:pt x="1026" y="214"/>
                  </a:lnTo>
                  <a:lnTo>
                    <a:pt x="1055" y="201"/>
                  </a:lnTo>
                  <a:lnTo>
                    <a:pt x="1055" y="157"/>
                  </a:lnTo>
                  <a:lnTo>
                    <a:pt x="1078" y="103"/>
                  </a:lnTo>
                  <a:lnTo>
                    <a:pt x="1054" y="78"/>
                  </a:lnTo>
                  <a:lnTo>
                    <a:pt x="1085" y="51"/>
                  </a:lnTo>
                  <a:lnTo>
                    <a:pt x="1066" y="39"/>
                  </a:lnTo>
                  <a:lnTo>
                    <a:pt x="1016" y="39"/>
                  </a:lnTo>
                  <a:lnTo>
                    <a:pt x="927" y="0"/>
                  </a:lnTo>
                  <a:lnTo>
                    <a:pt x="872" y="0"/>
                  </a:lnTo>
                  <a:lnTo>
                    <a:pt x="827" y="13"/>
                  </a:lnTo>
                  <a:lnTo>
                    <a:pt x="778" y="13"/>
                  </a:lnTo>
                  <a:lnTo>
                    <a:pt x="703" y="54"/>
                  </a:lnTo>
                  <a:lnTo>
                    <a:pt x="640" y="46"/>
                  </a:lnTo>
                  <a:lnTo>
                    <a:pt x="578" y="67"/>
                  </a:lnTo>
                  <a:lnTo>
                    <a:pt x="526" y="51"/>
                  </a:lnTo>
                  <a:lnTo>
                    <a:pt x="494" y="24"/>
                  </a:lnTo>
                  <a:lnTo>
                    <a:pt x="413" y="13"/>
                  </a:lnTo>
                  <a:lnTo>
                    <a:pt x="358" y="49"/>
                  </a:lnTo>
                  <a:lnTo>
                    <a:pt x="328" y="37"/>
                  </a:lnTo>
                  <a:lnTo>
                    <a:pt x="304" y="18"/>
                  </a:lnTo>
                  <a:lnTo>
                    <a:pt x="244" y="1"/>
                  </a:lnTo>
                  <a:lnTo>
                    <a:pt x="202" y="28"/>
                  </a:lnTo>
                  <a:lnTo>
                    <a:pt x="184" y="76"/>
                  </a:lnTo>
                  <a:lnTo>
                    <a:pt x="153" y="94"/>
                  </a:lnTo>
                  <a:lnTo>
                    <a:pt x="146" y="120"/>
                  </a:lnTo>
                  <a:lnTo>
                    <a:pt x="124" y="127"/>
                  </a:lnTo>
                  <a:lnTo>
                    <a:pt x="99" y="124"/>
                  </a:lnTo>
                  <a:lnTo>
                    <a:pt x="89" y="147"/>
                  </a:lnTo>
                  <a:lnTo>
                    <a:pt x="83" y="175"/>
                  </a:lnTo>
                  <a:lnTo>
                    <a:pt x="74" y="172"/>
                  </a:lnTo>
                  <a:lnTo>
                    <a:pt x="71" y="201"/>
                  </a:lnTo>
                  <a:lnTo>
                    <a:pt x="101" y="231"/>
                  </a:lnTo>
                  <a:lnTo>
                    <a:pt x="104" y="273"/>
                  </a:lnTo>
                  <a:lnTo>
                    <a:pt x="94" y="288"/>
                  </a:lnTo>
                  <a:lnTo>
                    <a:pt x="49" y="293"/>
                  </a:lnTo>
                  <a:lnTo>
                    <a:pt x="27" y="267"/>
                  </a:lnTo>
                  <a:lnTo>
                    <a:pt x="4" y="273"/>
                  </a:lnTo>
                  <a:lnTo>
                    <a:pt x="0" y="293"/>
                  </a:lnTo>
                  <a:lnTo>
                    <a:pt x="11" y="323"/>
                  </a:lnTo>
                  <a:lnTo>
                    <a:pt x="17" y="347"/>
                  </a:lnTo>
                  <a:lnTo>
                    <a:pt x="17" y="374"/>
                  </a:lnTo>
                  <a:lnTo>
                    <a:pt x="9" y="397"/>
                  </a:lnTo>
                  <a:lnTo>
                    <a:pt x="11" y="411"/>
                  </a:lnTo>
                  <a:lnTo>
                    <a:pt x="43" y="415"/>
                  </a:lnTo>
                  <a:lnTo>
                    <a:pt x="57" y="441"/>
                  </a:lnTo>
                  <a:lnTo>
                    <a:pt x="124" y="495"/>
                  </a:lnTo>
                  <a:lnTo>
                    <a:pt x="124" y="510"/>
                  </a:lnTo>
                  <a:lnTo>
                    <a:pt x="172" y="565"/>
                  </a:lnTo>
                  <a:lnTo>
                    <a:pt x="189" y="584"/>
                  </a:lnTo>
                  <a:lnTo>
                    <a:pt x="205" y="588"/>
                  </a:lnTo>
                  <a:lnTo>
                    <a:pt x="233" y="559"/>
                  </a:lnTo>
                  <a:lnTo>
                    <a:pt x="261" y="584"/>
                  </a:lnTo>
                  <a:lnTo>
                    <a:pt x="375" y="679"/>
                  </a:lnTo>
                  <a:lnTo>
                    <a:pt x="395" y="730"/>
                  </a:lnTo>
                  <a:lnTo>
                    <a:pt x="421" y="730"/>
                  </a:lnTo>
                  <a:lnTo>
                    <a:pt x="435" y="715"/>
                  </a:lnTo>
                  <a:lnTo>
                    <a:pt x="447" y="727"/>
                  </a:lnTo>
                  <a:lnTo>
                    <a:pt x="447" y="771"/>
                  </a:lnTo>
                  <a:lnTo>
                    <a:pt x="513" y="808"/>
                  </a:lnTo>
                  <a:lnTo>
                    <a:pt x="529" y="805"/>
                  </a:lnTo>
                  <a:lnTo>
                    <a:pt x="538" y="843"/>
                  </a:lnTo>
                  <a:lnTo>
                    <a:pt x="596" y="875"/>
                  </a:lnTo>
                  <a:lnTo>
                    <a:pt x="596" y="898"/>
                  </a:lnTo>
                  <a:lnTo>
                    <a:pt x="608" y="905"/>
                  </a:lnTo>
                  <a:lnTo>
                    <a:pt x="657" y="903"/>
                  </a:lnTo>
                  <a:lnTo>
                    <a:pt x="682" y="903"/>
                  </a:lnTo>
                  <a:lnTo>
                    <a:pt x="724" y="931"/>
                  </a:lnTo>
                  <a:lnTo>
                    <a:pt x="813" y="928"/>
                  </a:lnTo>
                  <a:lnTo>
                    <a:pt x="860" y="927"/>
                  </a:lnTo>
                  <a:lnTo>
                    <a:pt x="872" y="946"/>
                  </a:lnTo>
                  <a:lnTo>
                    <a:pt x="860" y="988"/>
                  </a:lnTo>
                  <a:lnTo>
                    <a:pt x="872" y="1004"/>
                  </a:lnTo>
                  <a:lnTo>
                    <a:pt x="922" y="961"/>
                  </a:lnTo>
                  <a:lnTo>
                    <a:pt x="984" y="918"/>
                  </a:lnTo>
                  <a:lnTo>
                    <a:pt x="1028" y="923"/>
                  </a:lnTo>
                  <a:lnTo>
                    <a:pt x="1073" y="951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2" name="Freeform 14"/>
            <p:cNvSpPr>
              <a:spLocks/>
            </p:cNvSpPr>
            <p:nvPr/>
          </p:nvSpPr>
          <p:spPr bwMode="auto">
            <a:xfrm>
              <a:off x="4249818" y="3989388"/>
              <a:ext cx="633413" cy="542925"/>
            </a:xfrm>
            <a:custGeom>
              <a:avLst/>
              <a:gdLst>
                <a:gd name="T0" fmla="*/ 73170 w 580"/>
                <a:gd name="T1" fmla="*/ 376942 h 507"/>
                <a:gd name="T2" fmla="*/ 164906 w 580"/>
                <a:gd name="T3" fmla="*/ 452973 h 507"/>
                <a:gd name="T4" fmla="*/ 240260 w 580"/>
                <a:gd name="T5" fmla="*/ 467965 h 507"/>
                <a:gd name="T6" fmla="*/ 307970 w 580"/>
                <a:gd name="T7" fmla="*/ 460469 h 507"/>
                <a:gd name="T8" fmla="*/ 330904 w 580"/>
                <a:gd name="T9" fmla="*/ 467965 h 507"/>
                <a:gd name="T10" fmla="*/ 356022 w 580"/>
                <a:gd name="T11" fmla="*/ 455115 h 507"/>
                <a:gd name="T12" fmla="*/ 371311 w 580"/>
                <a:gd name="T13" fmla="*/ 474390 h 507"/>
                <a:gd name="T14" fmla="*/ 378956 w 580"/>
                <a:gd name="T15" fmla="*/ 497949 h 507"/>
                <a:gd name="T16" fmla="*/ 412811 w 580"/>
                <a:gd name="T17" fmla="*/ 514012 h 507"/>
                <a:gd name="T18" fmla="*/ 456494 w 580"/>
                <a:gd name="T19" fmla="*/ 514012 h 507"/>
                <a:gd name="T20" fmla="*/ 489257 w 580"/>
                <a:gd name="T21" fmla="*/ 541854 h 507"/>
                <a:gd name="T22" fmla="*/ 518743 w 580"/>
                <a:gd name="T23" fmla="*/ 529004 h 507"/>
                <a:gd name="T24" fmla="*/ 541677 w 580"/>
                <a:gd name="T25" fmla="*/ 541854 h 507"/>
                <a:gd name="T26" fmla="*/ 560243 w 580"/>
                <a:gd name="T27" fmla="*/ 504374 h 507"/>
                <a:gd name="T28" fmla="*/ 587545 w 580"/>
                <a:gd name="T29" fmla="*/ 492595 h 507"/>
                <a:gd name="T30" fmla="*/ 593006 w 580"/>
                <a:gd name="T31" fmla="*/ 462611 h 507"/>
                <a:gd name="T32" fmla="*/ 582085 w 580"/>
                <a:gd name="T33" fmla="*/ 409068 h 507"/>
                <a:gd name="T34" fmla="*/ 577716 w 580"/>
                <a:gd name="T35" fmla="*/ 404784 h 507"/>
                <a:gd name="T36" fmla="*/ 549322 w 580"/>
                <a:gd name="T37" fmla="*/ 433697 h 507"/>
                <a:gd name="T38" fmla="*/ 507822 w 580"/>
                <a:gd name="T39" fmla="*/ 400501 h 507"/>
                <a:gd name="T40" fmla="*/ 477244 w 580"/>
                <a:gd name="T41" fmla="*/ 364092 h 507"/>
                <a:gd name="T42" fmla="*/ 507822 w 580"/>
                <a:gd name="T43" fmla="*/ 342675 h 507"/>
                <a:gd name="T44" fmla="*/ 517651 w 580"/>
                <a:gd name="T45" fmla="*/ 306265 h 507"/>
                <a:gd name="T46" fmla="*/ 535125 w 580"/>
                <a:gd name="T47" fmla="*/ 293415 h 507"/>
                <a:gd name="T48" fmla="*/ 534033 w 580"/>
                <a:gd name="T49" fmla="*/ 243085 h 507"/>
                <a:gd name="T50" fmla="*/ 547138 w 580"/>
                <a:gd name="T51" fmla="*/ 232376 h 507"/>
                <a:gd name="T52" fmla="*/ 572256 w 580"/>
                <a:gd name="T53" fmla="*/ 251652 h 507"/>
                <a:gd name="T54" fmla="*/ 587545 w 580"/>
                <a:gd name="T55" fmla="*/ 271998 h 507"/>
                <a:gd name="T56" fmla="*/ 621400 w 580"/>
                <a:gd name="T57" fmla="*/ 251652 h 507"/>
                <a:gd name="T58" fmla="*/ 632321 w 580"/>
                <a:gd name="T59" fmla="*/ 238801 h 507"/>
                <a:gd name="T60" fmla="*/ 626860 w 580"/>
                <a:gd name="T61" fmla="*/ 213101 h 507"/>
                <a:gd name="T62" fmla="*/ 587545 w 580"/>
                <a:gd name="T63" fmla="*/ 193825 h 507"/>
                <a:gd name="T64" fmla="*/ 578808 w 580"/>
                <a:gd name="T65" fmla="*/ 165983 h 507"/>
                <a:gd name="T66" fmla="*/ 512191 w 580"/>
                <a:gd name="T67" fmla="*/ 175621 h 507"/>
                <a:gd name="T68" fmla="*/ 467415 w 580"/>
                <a:gd name="T69" fmla="*/ 140282 h 507"/>
                <a:gd name="T70" fmla="*/ 447757 w 580"/>
                <a:gd name="T71" fmla="*/ 135999 h 507"/>
                <a:gd name="T72" fmla="*/ 447757 w 580"/>
                <a:gd name="T73" fmla="*/ 110298 h 507"/>
                <a:gd name="T74" fmla="*/ 543862 w 580"/>
                <a:gd name="T75" fmla="*/ 9638 h 507"/>
                <a:gd name="T76" fmla="*/ 507822 w 580"/>
                <a:gd name="T77" fmla="*/ 18205 h 507"/>
                <a:gd name="T78" fmla="*/ 485981 w 580"/>
                <a:gd name="T79" fmla="*/ 29984 h 507"/>
                <a:gd name="T80" fmla="*/ 477244 w 580"/>
                <a:gd name="T81" fmla="*/ 18205 h 507"/>
                <a:gd name="T82" fmla="*/ 477244 w 580"/>
                <a:gd name="T83" fmla="*/ 4283 h 507"/>
                <a:gd name="T84" fmla="*/ 461955 w 580"/>
                <a:gd name="T85" fmla="*/ 0 h 507"/>
                <a:gd name="T86" fmla="*/ 418271 w 580"/>
                <a:gd name="T87" fmla="*/ 14992 h 507"/>
                <a:gd name="T88" fmla="*/ 307970 w 580"/>
                <a:gd name="T89" fmla="*/ 2142 h 507"/>
                <a:gd name="T90" fmla="*/ 302509 w 580"/>
                <a:gd name="T91" fmla="*/ 87810 h 507"/>
                <a:gd name="T92" fmla="*/ 251181 w 580"/>
                <a:gd name="T93" fmla="*/ 129574 h 507"/>
                <a:gd name="T94" fmla="*/ 178011 w 580"/>
                <a:gd name="T95" fmla="*/ 140282 h 507"/>
                <a:gd name="T96" fmla="*/ 78631 w 580"/>
                <a:gd name="T97" fmla="*/ 203463 h 507"/>
                <a:gd name="T98" fmla="*/ 0 w 580"/>
                <a:gd name="T99" fmla="*/ 225951 h 507"/>
                <a:gd name="T100" fmla="*/ 0 w 580"/>
                <a:gd name="T101" fmla="*/ 238801 h 507"/>
                <a:gd name="T102" fmla="*/ 73170 w 580"/>
                <a:gd name="T103" fmla="*/ 344816 h 507"/>
                <a:gd name="T104" fmla="*/ 73170 w 580"/>
                <a:gd name="T105" fmla="*/ 376942 h 507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80" h="507">
                  <a:moveTo>
                    <a:pt x="67" y="352"/>
                  </a:moveTo>
                  <a:lnTo>
                    <a:pt x="151" y="423"/>
                  </a:lnTo>
                  <a:lnTo>
                    <a:pt x="220" y="437"/>
                  </a:lnTo>
                  <a:lnTo>
                    <a:pt x="282" y="430"/>
                  </a:lnTo>
                  <a:lnTo>
                    <a:pt x="303" y="437"/>
                  </a:lnTo>
                  <a:lnTo>
                    <a:pt x="326" y="425"/>
                  </a:lnTo>
                  <a:lnTo>
                    <a:pt x="340" y="443"/>
                  </a:lnTo>
                  <a:lnTo>
                    <a:pt x="347" y="465"/>
                  </a:lnTo>
                  <a:lnTo>
                    <a:pt x="378" y="480"/>
                  </a:lnTo>
                  <a:lnTo>
                    <a:pt x="418" y="480"/>
                  </a:lnTo>
                  <a:lnTo>
                    <a:pt x="448" y="506"/>
                  </a:lnTo>
                  <a:lnTo>
                    <a:pt x="475" y="494"/>
                  </a:lnTo>
                  <a:lnTo>
                    <a:pt x="496" y="506"/>
                  </a:lnTo>
                  <a:lnTo>
                    <a:pt x="513" y="471"/>
                  </a:lnTo>
                  <a:lnTo>
                    <a:pt x="538" y="460"/>
                  </a:lnTo>
                  <a:lnTo>
                    <a:pt x="543" y="432"/>
                  </a:lnTo>
                  <a:lnTo>
                    <a:pt x="533" y="382"/>
                  </a:lnTo>
                  <a:lnTo>
                    <a:pt x="529" y="378"/>
                  </a:lnTo>
                  <a:lnTo>
                    <a:pt x="503" y="405"/>
                  </a:lnTo>
                  <a:lnTo>
                    <a:pt x="465" y="374"/>
                  </a:lnTo>
                  <a:lnTo>
                    <a:pt x="437" y="340"/>
                  </a:lnTo>
                  <a:lnTo>
                    <a:pt x="465" y="320"/>
                  </a:lnTo>
                  <a:lnTo>
                    <a:pt x="474" y="286"/>
                  </a:lnTo>
                  <a:lnTo>
                    <a:pt x="490" y="274"/>
                  </a:lnTo>
                  <a:lnTo>
                    <a:pt x="489" y="227"/>
                  </a:lnTo>
                  <a:lnTo>
                    <a:pt x="501" y="217"/>
                  </a:lnTo>
                  <a:lnTo>
                    <a:pt x="524" y="235"/>
                  </a:lnTo>
                  <a:lnTo>
                    <a:pt x="538" y="254"/>
                  </a:lnTo>
                  <a:lnTo>
                    <a:pt x="569" y="235"/>
                  </a:lnTo>
                  <a:lnTo>
                    <a:pt x="579" y="223"/>
                  </a:lnTo>
                  <a:lnTo>
                    <a:pt x="574" y="199"/>
                  </a:lnTo>
                  <a:lnTo>
                    <a:pt x="538" y="181"/>
                  </a:lnTo>
                  <a:lnTo>
                    <a:pt x="530" y="155"/>
                  </a:lnTo>
                  <a:lnTo>
                    <a:pt x="469" y="164"/>
                  </a:lnTo>
                  <a:lnTo>
                    <a:pt x="428" y="131"/>
                  </a:lnTo>
                  <a:lnTo>
                    <a:pt x="410" y="127"/>
                  </a:lnTo>
                  <a:lnTo>
                    <a:pt x="410" y="103"/>
                  </a:lnTo>
                  <a:lnTo>
                    <a:pt x="498" y="9"/>
                  </a:lnTo>
                  <a:lnTo>
                    <a:pt x="465" y="17"/>
                  </a:lnTo>
                  <a:lnTo>
                    <a:pt x="445" y="28"/>
                  </a:lnTo>
                  <a:lnTo>
                    <a:pt x="437" y="17"/>
                  </a:lnTo>
                  <a:lnTo>
                    <a:pt x="437" y="4"/>
                  </a:lnTo>
                  <a:lnTo>
                    <a:pt x="423" y="0"/>
                  </a:lnTo>
                  <a:lnTo>
                    <a:pt x="383" y="14"/>
                  </a:lnTo>
                  <a:lnTo>
                    <a:pt x="282" y="2"/>
                  </a:lnTo>
                  <a:lnTo>
                    <a:pt x="277" y="82"/>
                  </a:lnTo>
                  <a:lnTo>
                    <a:pt x="230" y="121"/>
                  </a:lnTo>
                  <a:lnTo>
                    <a:pt x="163" y="131"/>
                  </a:lnTo>
                  <a:lnTo>
                    <a:pt x="72" y="190"/>
                  </a:lnTo>
                  <a:lnTo>
                    <a:pt x="0" y="211"/>
                  </a:lnTo>
                  <a:lnTo>
                    <a:pt x="0" y="223"/>
                  </a:lnTo>
                  <a:lnTo>
                    <a:pt x="67" y="322"/>
                  </a:lnTo>
                  <a:lnTo>
                    <a:pt x="67" y="352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3" name="Freeform 15"/>
            <p:cNvSpPr>
              <a:spLocks/>
            </p:cNvSpPr>
            <p:nvPr/>
          </p:nvSpPr>
          <p:spPr bwMode="auto">
            <a:xfrm>
              <a:off x="2213056" y="3662363"/>
              <a:ext cx="1317625" cy="915987"/>
            </a:xfrm>
            <a:custGeom>
              <a:avLst/>
              <a:gdLst>
                <a:gd name="T0" fmla="*/ 107427 w 1202"/>
                <a:gd name="T1" fmla="*/ 342425 h 856"/>
                <a:gd name="T2" fmla="*/ 168814 w 1202"/>
                <a:gd name="T3" fmla="*/ 300692 h 856"/>
                <a:gd name="T4" fmla="*/ 141409 w 1202"/>
                <a:gd name="T5" fmla="*/ 284641 h 856"/>
                <a:gd name="T6" fmla="*/ 181968 w 1202"/>
                <a:gd name="T7" fmla="*/ 248258 h 856"/>
                <a:gd name="T8" fmla="*/ 133736 w 1202"/>
                <a:gd name="T9" fmla="*/ 149811 h 856"/>
                <a:gd name="T10" fmla="*/ 163333 w 1202"/>
                <a:gd name="T11" fmla="*/ 59924 h 856"/>
                <a:gd name="T12" fmla="*/ 429708 w 1202"/>
                <a:gd name="T13" fmla="*/ 0 h 856"/>
                <a:gd name="T14" fmla="*/ 590848 w 1202"/>
                <a:gd name="T15" fmla="*/ 33172 h 856"/>
                <a:gd name="T16" fmla="*/ 682929 w 1202"/>
                <a:gd name="T17" fmla="*/ 85606 h 856"/>
                <a:gd name="T18" fmla="*/ 772817 w 1202"/>
                <a:gd name="T19" fmla="*/ 52434 h 856"/>
                <a:gd name="T20" fmla="*/ 889013 w 1202"/>
                <a:gd name="T21" fmla="*/ 39593 h 856"/>
                <a:gd name="T22" fmla="*/ 1034807 w 1202"/>
                <a:gd name="T23" fmla="*/ 78116 h 856"/>
                <a:gd name="T24" fmla="*/ 1126887 w 1202"/>
                <a:gd name="T25" fmla="*/ 180843 h 856"/>
                <a:gd name="T26" fmla="*/ 1209102 w 1202"/>
                <a:gd name="T27" fmla="*/ 210805 h 856"/>
                <a:gd name="T28" fmla="*/ 1288028 w 1202"/>
                <a:gd name="T29" fmla="*/ 352056 h 856"/>
                <a:gd name="T30" fmla="*/ 1307759 w 1202"/>
                <a:gd name="T31" fmla="*/ 452643 h 856"/>
                <a:gd name="T32" fmla="*/ 1265008 w 1202"/>
                <a:gd name="T33" fmla="*/ 517918 h 856"/>
                <a:gd name="T34" fmla="*/ 1214583 w 1202"/>
                <a:gd name="T35" fmla="*/ 562861 h 856"/>
                <a:gd name="T36" fmla="*/ 1192659 w 1202"/>
                <a:gd name="T37" fmla="*/ 628136 h 856"/>
                <a:gd name="T38" fmla="*/ 1136753 w 1202"/>
                <a:gd name="T39" fmla="*/ 596034 h 856"/>
                <a:gd name="T40" fmla="*/ 1140042 w 1202"/>
                <a:gd name="T41" fmla="*/ 643117 h 856"/>
                <a:gd name="T42" fmla="*/ 1224449 w 1202"/>
                <a:gd name="T43" fmla="*/ 688060 h 856"/>
                <a:gd name="T44" fmla="*/ 1267200 w 1202"/>
                <a:gd name="T45" fmla="*/ 709462 h 856"/>
                <a:gd name="T46" fmla="*/ 1250757 w 1202"/>
                <a:gd name="T47" fmla="*/ 749055 h 856"/>
                <a:gd name="T48" fmla="*/ 1192659 w 1202"/>
                <a:gd name="T49" fmla="*/ 762966 h 856"/>
                <a:gd name="T50" fmla="*/ 1132368 w 1202"/>
                <a:gd name="T51" fmla="*/ 752265 h 856"/>
                <a:gd name="T52" fmla="*/ 1121406 w 1202"/>
                <a:gd name="T53" fmla="*/ 805769 h 856"/>
                <a:gd name="T54" fmla="*/ 1023845 w 1202"/>
                <a:gd name="T55" fmla="*/ 758685 h 856"/>
                <a:gd name="T56" fmla="*/ 964651 w 1202"/>
                <a:gd name="T57" fmla="*/ 747985 h 856"/>
                <a:gd name="T58" fmla="*/ 779394 w 1202"/>
                <a:gd name="T59" fmla="*/ 742634 h 856"/>
                <a:gd name="T60" fmla="*/ 761855 w 1202"/>
                <a:gd name="T61" fmla="*/ 786508 h 856"/>
                <a:gd name="T62" fmla="*/ 742123 w 1202"/>
                <a:gd name="T63" fmla="*/ 834661 h 856"/>
                <a:gd name="T64" fmla="*/ 568925 w 1202"/>
                <a:gd name="T65" fmla="*/ 893515 h 856"/>
                <a:gd name="T66" fmla="*/ 494383 w 1202"/>
                <a:gd name="T67" fmla="*/ 801489 h 856"/>
                <a:gd name="T68" fmla="*/ 280626 w 1202"/>
                <a:gd name="T69" fmla="*/ 768316 h 856"/>
                <a:gd name="T70" fmla="*/ 199507 w 1202"/>
                <a:gd name="T71" fmla="*/ 719093 h 856"/>
                <a:gd name="T72" fmla="*/ 1096 w 1202"/>
                <a:gd name="T73" fmla="*/ 541460 h 856"/>
                <a:gd name="T74" fmla="*/ 30693 w 1202"/>
                <a:gd name="T75" fmla="*/ 485816 h 856"/>
                <a:gd name="T76" fmla="*/ 55906 w 1202"/>
                <a:gd name="T77" fmla="*/ 380948 h 856"/>
                <a:gd name="T78" fmla="*/ 63579 w 1202"/>
                <a:gd name="T79" fmla="*/ 325304 h 85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202" h="856">
                  <a:moveTo>
                    <a:pt x="58" y="304"/>
                  </a:moveTo>
                  <a:lnTo>
                    <a:pt x="98" y="320"/>
                  </a:lnTo>
                  <a:lnTo>
                    <a:pt x="164" y="294"/>
                  </a:lnTo>
                  <a:lnTo>
                    <a:pt x="154" y="281"/>
                  </a:lnTo>
                  <a:lnTo>
                    <a:pt x="136" y="281"/>
                  </a:lnTo>
                  <a:lnTo>
                    <a:pt x="129" y="266"/>
                  </a:lnTo>
                  <a:lnTo>
                    <a:pt x="134" y="248"/>
                  </a:lnTo>
                  <a:lnTo>
                    <a:pt x="166" y="232"/>
                  </a:lnTo>
                  <a:lnTo>
                    <a:pt x="189" y="197"/>
                  </a:lnTo>
                  <a:lnTo>
                    <a:pt x="122" y="140"/>
                  </a:lnTo>
                  <a:lnTo>
                    <a:pt x="117" y="80"/>
                  </a:lnTo>
                  <a:lnTo>
                    <a:pt x="149" y="56"/>
                  </a:lnTo>
                  <a:lnTo>
                    <a:pt x="376" y="11"/>
                  </a:lnTo>
                  <a:lnTo>
                    <a:pt x="392" y="0"/>
                  </a:lnTo>
                  <a:lnTo>
                    <a:pt x="425" y="4"/>
                  </a:lnTo>
                  <a:lnTo>
                    <a:pt x="539" y="31"/>
                  </a:lnTo>
                  <a:lnTo>
                    <a:pt x="573" y="51"/>
                  </a:lnTo>
                  <a:lnTo>
                    <a:pt x="623" y="80"/>
                  </a:lnTo>
                  <a:lnTo>
                    <a:pt x="656" y="77"/>
                  </a:lnTo>
                  <a:lnTo>
                    <a:pt x="705" y="49"/>
                  </a:lnTo>
                  <a:lnTo>
                    <a:pt x="769" y="58"/>
                  </a:lnTo>
                  <a:lnTo>
                    <a:pt x="811" y="37"/>
                  </a:lnTo>
                  <a:lnTo>
                    <a:pt x="897" y="89"/>
                  </a:lnTo>
                  <a:lnTo>
                    <a:pt x="944" y="73"/>
                  </a:lnTo>
                  <a:lnTo>
                    <a:pt x="968" y="131"/>
                  </a:lnTo>
                  <a:lnTo>
                    <a:pt x="1028" y="169"/>
                  </a:lnTo>
                  <a:lnTo>
                    <a:pt x="1072" y="208"/>
                  </a:lnTo>
                  <a:lnTo>
                    <a:pt x="1103" y="197"/>
                  </a:lnTo>
                  <a:lnTo>
                    <a:pt x="1163" y="277"/>
                  </a:lnTo>
                  <a:lnTo>
                    <a:pt x="1175" y="329"/>
                  </a:lnTo>
                  <a:lnTo>
                    <a:pt x="1201" y="360"/>
                  </a:lnTo>
                  <a:lnTo>
                    <a:pt x="1193" y="423"/>
                  </a:lnTo>
                  <a:lnTo>
                    <a:pt x="1144" y="459"/>
                  </a:lnTo>
                  <a:lnTo>
                    <a:pt x="1154" y="484"/>
                  </a:lnTo>
                  <a:lnTo>
                    <a:pt x="1135" y="503"/>
                  </a:lnTo>
                  <a:lnTo>
                    <a:pt x="1108" y="526"/>
                  </a:lnTo>
                  <a:lnTo>
                    <a:pt x="1108" y="568"/>
                  </a:lnTo>
                  <a:lnTo>
                    <a:pt x="1088" y="587"/>
                  </a:lnTo>
                  <a:lnTo>
                    <a:pt x="1060" y="577"/>
                  </a:lnTo>
                  <a:lnTo>
                    <a:pt x="1037" y="557"/>
                  </a:lnTo>
                  <a:lnTo>
                    <a:pt x="1025" y="580"/>
                  </a:lnTo>
                  <a:lnTo>
                    <a:pt x="1040" y="601"/>
                  </a:lnTo>
                  <a:lnTo>
                    <a:pt x="1081" y="606"/>
                  </a:lnTo>
                  <a:lnTo>
                    <a:pt x="1117" y="643"/>
                  </a:lnTo>
                  <a:lnTo>
                    <a:pt x="1139" y="643"/>
                  </a:lnTo>
                  <a:lnTo>
                    <a:pt x="1156" y="663"/>
                  </a:lnTo>
                  <a:lnTo>
                    <a:pt x="1141" y="699"/>
                  </a:lnTo>
                  <a:lnTo>
                    <a:pt x="1141" y="700"/>
                  </a:lnTo>
                  <a:lnTo>
                    <a:pt x="1108" y="699"/>
                  </a:lnTo>
                  <a:lnTo>
                    <a:pt x="1088" y="713"/>
                  </a:lnTo>
                  <a:lnTo>
                    <a:pt x="1072" y="687"/>
                  </a:lnTo>
                  <a:lnTo>
                    <a:pt x="1033" y="703"/>
                  </a:lnTo>
                  <a:lnTo>
                    <a:pt x="1023" y="723"/>
                  </a:lnTo>
                  <a:lnTo>
                    <a:pt x="1023" y="753"/>
                  </a:lnTo>
                  <a:lnTo>
                    <a:pt x="985" y="759"/>
                  </a:lnTo>
                  <a:lnTo>
                    <a:pt x="934" y="709"/>
                  </a:lnTo>
                  <a:lnTo>
                    <a:pt x="919" y="685"/>
                  </a:lnTo>
                  <a:lnTo>
                    <a:pt x="880" y="699"/>
                  </a:lnTo>
                  <a:lnTo>
                    <a:pt x="813" y="677"/>
                  </a:lnTo>
                  <a:lnTo>
                    <a:pt x="711" y="694"/>
                  </a:lnTo>
                  <a:lnTo>
                    <a:pt x="705" y="703"/>
                  </a:lnTo>
                  <a:lnTo>
                    <a:pt x="695" y="735"/>
                  </a:lnTo>
                  <a:lnTo>
                    <a:pt x="675" y="748"/>
                  </a:lnTo>
                  <a:lnTo>
                    <a:pt x="677" y="780"/>
                  </a:lnTo>
                  <a:lnTo>
                    <a:pt x="619" y="855"/>
                  </a:lnTo>
                  <a:lnTo>
                    <a:pt x="519" y="835"/>
                  </a:lnTo>
                  <a:lnTo>
                    <a:pt x="512" y="798"/>
                  </a:lnTo>
                  <a:lnTo>
                    <a:pt x="451" y="749"/>
                  </a:lnTo>
                  <a:lnTo>
                    <a:pt x="314" y="727"/>
                  </a:lnTo>
                  <a:lnTo>
                    <a:pt x="256" y="718"/>
                  </a:lnTo>
                  <a:lnTo>
                    <a:pt x="233" y="715"/>
                  </a:lnTo>
                  <a:lnTo>
                    <a:pt x="182" y="672"/>
                  </a:lnTo>
                  <a:lnTo>
                    <a:pt x="76" y="648"/>
                  </a:lnTo>
                  <a:lnTo>
                    <a:pt x="1" y="506"/>
                  </a:lnTo>
                  <a:lnTo>
                    <a:pt x="0" y="467"/>
                  </a:lnTo>
                  <a:lnTo>
                    <a:pt x="28" y="454"/>
                  </a:lnTo>
                  <a:lnTo>
                    <a:pt x="28" y="410"/>
                  </a:lnTo>
                  <a:lnTo>
                    <a:pt x="51" y="356"/>
                  </a:lnTo>
                  <a:lnTo>
                    <a:pt x="27" y="330"/>
                  </a:lnTo>
                  <a:lnTo>
                    <a:pt x="58" y="304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4" name="Freeform 16"/>
            <p:cNvSpPr>
              <a:spLocks/>
            </p:cNvSpPr>
            <p:nvPr/>
          </p:nvSpPr>
          <p:spPr bwMode="auto">
            <a:xfrm>
              <a:off x="3678318" y="3686175"/>
              <a:ext cx="271463" cy="474663"/>
            </a:xfrm>
            <a:custGeom>
              <a:avLst/>
              <a:gdLst>
                <a:gd name="T0" fmla="*/ 249918 w 252"/>
                <a:gd name="T1" fmla="*/ 264654 h 443"/>
                <a:gd name="T2" fmla="*/ 254227 w 252"/>
                <a:gd name="T3" fmla="*/ 214295 h 443"/>
                <a:gd name="T4" fmla="*/ 270386 w 252"/>
                <a:gd name="T5" fmla="*/ 190722 h 443"/>
                <a:gd name="T6" fmla="*/ 265000 w 252"/>
                <a:gd name="T7" fmla="*/ 167150 h 443"/>
                <a:gd name="T8" fmla="*/ 177744 w 252"/>
                <a:gd name="T9" fmla="*/ 136077 h 443"/>
                <a:gd name="T10" fmla="*/ 187439 w 252"/>
                <a:gd name="T11" fmla="*/ 102862 h 443"/>
                <a:gd name="T12" fmla="*/ 211138 w 252"/>
                <a:gd name="T13" fmla="*/ 65360 h 443"/>
                <a:gd name="T14" fmla="*/ 194979 w 252"/>
                <a:gd name="T15" fmla="*/ 7500 h 443"/>
                <a:gd name="T16" fmla="*/ 187439 w 252"/>
                <a:gd name="T17" fmla="*/ 0 h 443"/>
                <a:gd name="T18" fmla="*/ 133577 w 252"/>
                <a:gd name="T19" fmla="*/ 36430 h 443"/>
                <a:gd name="T20" fmla="*/ 109878 w 252"/>
                <a:gd name="T21" fmla="*/ 118934 h 443"/>
                <a:gd name="T22" fmla="*/ 98028 w 252"/>
                <a:gd name="T23" fmla="*/ 176793 h 443"/>
                <a:gd name="T24" fmla="*/ 56016 w 252"/>
                <a:gd name="T25" fmla="*/ 214295 h 443"/>
                <a:gd name="T26" fmla="*/ 30163 w 252"/>
                <a:gd name="T27" fmla="*/ 225010 h 443"/>
                <a:gd name="T28" fmla="*/ 0 w 252"/>
                <a:gd name="T29" fmla="*/ 229295 h 443"/>
                <a:gd name="T30" fmla="*/ 67866 w 252"/>
                <a:gd name="T31" fmla="*/ 320371 h 443"/>
                <a:gd name="T32" fmla="*/ 86179 w 252"/>
                <a:gd name="T33" fmla="*/ 381445 h 443"/>
                <a:gd name="T34" fmla="*/ 77561 w 252"/>
                <a:gd name="T35" fmla="*/ 416803 h 443"/>
                <a:gd name="T36" fmla="*/ 123882 w 252"/>
                <a:gd name="T37" fmla="*/ 442519 h 443"/>
                <a:gd name="T38" fmla="*/ 123882 w 252"/>
                <a:gd name="T39" fmla="*/ 459662 h 443"/>
                <a:gd name="T40" fmla="*/ 168049 w 252"/>
                <a:gd name="T41" fmla="*/ 473592 h 443"/>
                <a:gd name="T42" fmla="*/ 182053 w 252"/>
                <a:gd name="T43" fmla="*/ 473592 h 443"/>
                <a:gd name="T44" fmla="*/ 182053 w 252"/>
                <a:gd name="T45" fmla="*/ 437161 h 443"/>
                <a:gd name="T46" fmla="*/ 215447 w 252"/>
                <a:gd name="T47" fmla="*/ 430733 h 443"/>
                <a:gd name="T48" fmla="*/ 226219 w 252"/>
                <a:gd name="T49" fmla="*/ 386802 h 443"/>
                <a:gd name="T50" fmla="*/ 200366 w 252"/>
                <a:gd name="T51" fmla="*/ 368587 h 443"/>
                <a:gd name="T52" fmla="*/ 182053 w 252"/>
                <a:gd name="T53" fmla="*/ 350372 h 443"/>
                <a:gd name="T54" fmla="*/ 189593 w 252"/>
                <a:gd name="T55" fmla="*/ 268940 h 443"/>
                <a:gd name="T56" fmla="*/ 206829 w 252"/>
                <a:gd name="T57" fmla="*/ 256082 h 443"/>
                <a:gd name="T58" fmla="*/ 240223 w 252"/>
                <a:gd name="T59" fmla="*/ 270011 h 443"/>
                <a:gd name="T60" fmla="*/ 249918 w 252"/>
                <a:gd name="T61" fmla="*/ 264654 h 443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52" h="443">
                  <a:moveTo>
                    <a:pt x="232" y="247"/>
                  </a:moveTo>
                  <a:lnTo>
                    <a:pt x="236" y="200"/>
                  </a:lnTo>
                  <a:lnTo>
                    <a:pt x="251" y="178"/>
                  </a:lnTo>
                  <a:lnTo>
                    <a:pt x="246" y="156"/>
                  </a:lnTo>
                  <a:lnTo>
                    <a:pt x="165" y="127"/>
                  </a:lnTo>
                  <a:lnTo>
                    <a:pt x="174" y="96"/>
                  </a:lnTo>
                  <a:lnTo>
                    <a:pt x="196" y="61"/>
                  </a:lnTo>
                  <a:lnTo>
                    <a:pt x="181" y="7"/>
                  </a:lnTo>
                  <a:lnTo>
                    <a:pt x="174" y="0"/>
                  </a:lnTo>
                  <a:lnTo>
                    <a:pt x="124" y="34"/>
                  </a:lnTo>
                  <a:lnTo>
                    <a:pt x="102" y="111"/>
                  </a:lnTo>
                  <a:lnTo>
                    <a:pt x="91" y="165"/>
                  </a:lnTo>
                  <a:lnTo>
                    <a:pt x="52" y="200"/>
                  </a:lnTo>
                  <a:lnTo>
                    <a:pt x="28" y="210"/>
                  </a:lnTo>
                  <a:lnTo>
                    <a:pt x="0" y="214"/>
                  </a:lnTo>
                  <a:lnTo>
                    <a:pt x="63" y="299"/>
                  </a:lnTo>
                  <a:lnTo>
                    <a:pt x="80" y="356"/>
                  </a:lnTo>
                  <a:lnTo>
                    <a:pt x="72" y="389"/>
                  </a:lnTo>
                  <a:lnTo>
                    <a:pt x="115" y="413"/>
                  </a:lnTo>
                  <a:lnTo>
                    <a:pt x="115" y="429"/>
                  </a:lnTo>
                  <a:lnTo>
                    <a:pt x="156" y="442"/>
                  </a:lnTo>
                  <a:lnTo>
                    <a:pt x="169" y="442"/>
                  </a:lnTo>
                  <a:lnTo>
                    <a:pt x="169" y="408"/>
                  </a:lnTo>
                  <a:lnTo>
                    <a:pt x="200" y="402"/>
                  </a:lnTo>
                  <a:lnTo>
                    <a:pt x="210" y="361"/>
                  </a:lnTo>
                  <a:lnTo>
                    <a:pt x="186" y="344"/>
                  </a:lnTo>
                  <a:lnTo>
                    <a:pt x="169" y="327"/>
                  </a:lnTo>
                  <a:lnTo>
                    <a:pt x="176" y="251"/>
                  </a:lnTo>
                  <a:lnTo>
                    <a:pt x="192" y="239"/>
                  </a:lnTo>
                  <a:lnTo>
                    <a:pt x="223" y="252"/>
                  </a:lnTo>
                  <a:lnTo>
                    <a:pt x="232" y="247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5" name="Freeform 17"/>
            <p:cNvSpPr>
              <a:spLocks/>
            </p:cNvSpPr>
            <p:nvPr/>
          </p:nvSpPr>
          <p:spPr bwMode="auto">
            <a:xfrm>
              <a:off x="4503818" y="3216275"/>
              <a:ext cx="557213" cy="785813"/>
            </a:xfrm>
            <a:custGeom>
              <a:avLst/>
              <a:gdLst>
                <a:gd name="T0" fmla="*/ 220907 w 507"/>
                <a:gd name="T1" fmla="*/ 761156 h 733"/>
                <a:gd name="T2" fmla="*/ 267067 w 507"/>
                <a:gd name="T3" fmla="*/ 613213 h 733"/>
                <a:gd name="T4" fmla="*/ 369277 w 507"/>
                <a:gd name="T5" fmla="*/ 551034 h 733"/>
                <a:gd name="T6" fmla="*/ 394555 w 507"/>
                <a:gd name="T7" fmla="*/ 489927 h 733"/>
                <a:gd name="T8" fmla="*/ 348396 w 507"/>
                <a:gd name="T9" fmla="*/ 465270 h 733"/>
                <a:gd name="T10" fmla="*/ 294543 w 507"/>
                <a:gd name="T11" fmla="*/ 440613 h 733"/>
                <a:gd name="T12" fmla="*/ 265968 w 507"/>
                <a:gd name="T13" fmla="*/ 364497 h 733"/>
                <a:gd name="T14" fmla="*/ 214313 w 507"/>
                <a:gd name="T15" fmla="*/ 370929 h 733"/>
                <a:gd name="T16" fmla="*/ 160460 w 507"/>
                <a:gd name="T17" fmla="*/ 358065 h 733"/>
                <a:gd name="T18" fmla="*/ 201124 w 507"/>
                <a:gd name="T19" fmla="*/ 279805 h 733"/>
                <a:gd name="T20" fmla="*/ 242888 w 507"/>
                <a:gd name="T21" fmla="*/ 199401 h 733"/>
                <a:gd name="T22" fmla="*/ 322019 w 507"/>
                <a:gd name="T23" fmla="*/ 231563 h 733"/>
                <a:gd name="T24" fmla="*/ 349495 w 507"/>
                <a:gd name="T25" fmla="*/ 285165 h 733"/>
                <a:gd name="T26" fmla="*/ 356089 w 507"/>
                <a:gd name="T27" fmla="*/ 331264 h 733"/>
                <a:gd name="T28" fmla="*/ 400050 w 507"/>
                <a:gd name="T29" fmla="*/ 379506 h 733"/>
                <a:gd name="T30" fmla="*/ 509954 w 507"/>
                <a:gd name="T31" fmla="*/ 349488 h 733"/>
                <a:gd name="T32" fmla="*/ 556114 w 507"/>
                <a:gd name="T33" fmla="*/ 260508 h 733"/>
                <a:gd name="T34" fmla="*/ 500063 w 507"/>
                <a:gd name="T35" fmla="*/ 213338 h 733"/>
                <a:gd name="T36" fmla="*/ 470389 w 507"/>
                <a:gd name="T37" fmla="*/ 137222 h 733"/>
                <a:gd name="T38" fmla="*/ 369277 w 507"/>
                <a:gd name="T39" fmla="*/ 85764 h 733"/>
                <a:gd name="T40" fmla="*/ 314325 w 507"/>
                <a:gd name="T41" fmla="*/ 0 h 733"/>
                <a:gd name="T42" fmla="*/ 242888 w 507"/>
                <a:gd name="T43" fmla="*/ 49314 h 733"/>
                <a:gd name="T44" fmla="*/ 246185 w 507"/>
                <a:gd name="T45" fmla="*/ 87908 h 733"/>
                <a:gd name="T46" fmla="*/ 179143 w 507"/>
                <a:gd name="T47" fmla="*/ 110421 h 733"/>
                <a:gd name="T48" fmla="*/ 141776 w 507"/>
                <a:gd name="T49" fmla="*/ 120070 h 733"/>
                <a:gd name="T50" fmla="*/ 80230 w 507"/>
                <a:gd name="T51" fmla="*/ 139367 h 733"/>
                <a:gd name="T52" fmla="*/ 63744 w 507"/>
                <a:gd name="T53" fmla="*/ 87908 h 733"/>
                <a:gd name="T54" fmla="*/ 9891 w 507"/>
                <a:gd name="T55" fmla="*/ 160808 h 733"/>
                <a:gd name="T56" fmla="*/ 35169 w 507"/>
                <a:gd name="T57" fmla="*/ 276589 h 733"/>
                <a:gd name="T58" fmla="*/ 63744 w 507"/>
                <a:gd name="T59" fmla="*/ 349488 h 733"/>
                <a:gd name="T60" fmla="*/ 74735 w 507"/>
                <a:gd name="T61" fmla="*/ 435252 h 733"/>
                <a:gd name="T62" fmla="*/ 7693 w 507"/>
                <a:gd name="T63" fmla="*/ 531737 h 733"/>
                <a:gd name="T64" fmla="*/ 71438 w 507"/>
                <a:gd name="T65" fmla="*/ 626077 h 733"/>
                <a:gd name="T66" fmla="*/ 49457 w 507"/>
                <a:gd name="T67" fmla="*/ 690401 h 733"/>
                <a:gd name="T68" fmla="*/ 25278 w 507"/>
                <a:gd name="T69" fmla="*/ 740787 h 733"/>
                <a:gd name="T70" fmla="*/ 157163 w 507"/>
                <a:gd name="T71" fmla="*/ 784741 h 733"/>
                <a:gd name="T72" fmla="*/ 216511 w 507"/>
                <a:gd name="T73" fmla="*/ 774020 h 733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507" h="733">
                  <a:moveTo>
                    <a:pt x="197" y="722"/>
                  </a:moveTo>
                  <a:lnTo>
                    <a:pt x="201" y="710"/>
                  </a:lnTo>
                  <a:lnTo>
                    <a:pt x="185" y="681"/>
                  </a:lnTo>
                  <a:lnTo>
                    <a:pt x="243" y="572"/>
                  </a:lnTo>
                  <a:lnTo>
                    <a:pt x="297" y="524"/>
                  </a:lnTo>
                  <a:lnTo>
                    <a:pt x="336" y="514"/>
                  </a:lnTo>
                  <a:lnTo>
                    <a:pt x="374" y="466"/>
                  </a:lnTo>
                  <a:lnTo>
                    <a:pt x="359" y="457"/>
                  </a:lnTo>
                  <a:lnTo>
                    <a:pt x="345" y="423"/>
                  </a:lnTo>
                  <a:lnTo>
                    <a:pt x="317" y="434"/>
                  </a:lnTo>
                  <a:lnTo>
                    <a:pt x="270" y="423"/>
                  </a:lnTo>
                  <a:lnTo>
                    <a:pt x="268" y="411"/>
                  </a:lnTo>
                  <a:lnTo>
                    <a:pt x="266" y="331"/>
                  </a:lnTo>
                  <a:lnTo>
                    <a:pt x="242" y="340"/>
                  </a:lnTo>
                  <a:lnTo>
                    <a:pt x="227" y="356"/>
                  </a:lnTo>
                  <a:lnTo>
                    <a:pt x="195" y="346"/>
                  </a:lnTo>
                  <a:lnTo>
                    <a:pt x="153" y="354"/>
                  </a:lnTo>
                  <a:lnTo>
                    <a:pt x="146" y="334"/>
                  </a:lnTo>
                  <a:lnTo>
                    <a:pt x="151" y="297"/>
                  </a:lnTo>
                  <a:lnTo>
                    <a:pt x="183" y="261"/>
                  </a:lnTo>
                  <a:lnTo>
                    <a:pt x="190" y="218"/>
                  </a:lnTo>
                  <a:lnTo>
                    <a:pt x="221" y="186"/>
                  </a:lnTo>
                  <a:lnTo>
                    <a:pt x="279" y="216"/>
                  </a:lnTo>
                  <a:lnTo>
                    <a:pt x="293" y="216"/>
                  </a:lnTo>
                  <a:lnTo>
                    <a:pt x="303" y="258"/>
                  </a:lnTo>
                  <a:lnTo>
                    <a:pt x="318" y="266"/>
                  </a:lnTo>
                  <a:lnTo>
                    <a:pt x="327" y="292"/>
                  </a:lnTo>
                  <a:lnTo>
                    <a:pt x="324" y="309"/>
                  </a:lnTo>
                  <a:lnTo>
                    <a:pt x="359" y="334"/>
                  </a:lnTo>
                  <a:lnTo>
                    <a:pt x="364" y="354"/>
                  </a:lnTo>
                  <a:lnTo>
                    <a:pt x="393" y="366"/>
                  </a:lnTo>
                  <a:lnTo>
                    <a:pt x="464" y="326"/>
                  </a:lnTo>
                  <a:lnTo>
                    <a:pt x="464" y="304"/>
                  </a:lnTo>
                  <a:lnTo>
                    <a:pt x="506" y="243"/>
                  </a:lnTo>
                  <a:lnTo>
                    <a:pt x="476" y="201"/>
                  </a:lnTo>
                  <a:lnTo>
                    <a:pt x="455" y="199"/>
                  </a:lnTo>
                  <a:lnTo>
                    <a:pt x="413" y="172"/>
                  </a:lnTo>
                  <a:lnTo>
                    <a:pt x="428" y="128"/>
                  </a:lnTo>
                  <a:lnTo>
                    <a:pt x="364" y="123"/>
                  </a:lnTo>
                  <a:lnTo>
                    <a:pt x="336" y="80"/>
                  </a:lnTo>
                  <a:lnTo>
                    <a:pt x="340" y="60"/>
                  </a:lnTo>
                  <a:lnTo>
                    <a:pt x="286" y="0"/>
                  </a:lnTo>
                  <a:lnTo>
                    <a:pt x="251" y="18"/>
                  </a:lnTo>
                  <a:lnTo>
                    <a:pt x="221" y="46"/>
                  </a:lnTo>
                  <a:lnTo>
                    <a:pt x="232" y="68"/>
                  </a:lnTo>
                  <a:lnTo>
                    <a:pt x="224" y="82"/>
                  </a:lnTo>
                  <a:lnTo>
                    <a:pt x="183" y="85"/>
                  </a:lnTo>
                  <a:lnTo>
                    <a:pt x="163" y="103"/>
                  </a:lnTo>
                  <a:lnTo>
                    <a:pt x="146" y="94"/>
                  </a:lnTo>
                  <a:lnTo>
                    <a:pt x="129" y="112"/>
                  </a:lnTo>
                  <a:lnTo>
                    <a:pt x="89" y="142"/>
                  </a:lnTo>
                  <a:lnTo>
                    <a:pt x="73" y="130"/>
                  </a:lnTo>
                  <a:lnTo>
                    <a:pt x="73" y="90"/>
                  </a:lnTo>
                  <a:lnTo>
                    <a:pt x="58" y="82"/>
                  </a:lnTo>
                  <a:lnTo>
                    <a:pt x="37" y="92"/>
                  </a:lnTo>
                  <a:lnTo>
                    <a:pt x="9" y="150"/>
                  </a:lnTo>
                  <a:lnTo>
                    <a:pt x="0" y="204"/>
                  </a:lnTo>
                  <a:lnTo>
                    <a:pt x="32" y="258"/>
                  </a:lnTo>
                  <a:lnTo>
                    <a:pt x="58" y="283"/>
                  </a:lnTo>
                  <a:lnTo>
                    <a:pt x="58" y="326"/>
                  </a:lnTo>
                  <a:lnTo>
                    <a:pt x="75" y="363"/>
                  </a:lnTo>
                  <a:lnTo>
                    <a:pt x="68" y="406"/>
                  </a:lnTo>
                  <a:lnTo>
                    <a:pt x="27" y="432"/>
                  </a:lnTo>
                  <a:lnTo>
                    <a:pt x="7" y="496"/>
                  </a:lnTo>
                  <a:lnTo>
                    <a:pt x="41" y="536"/>
                  </a:lnTo>
                  <a:lnTo>
                    <a:pt x="65" y="584"/>
                  </a:lnTo>
                  <a:lnTo>
                    <a:pt x="50" y="609"/>
                  </a:lnTo>
                  <a:lnTo>
                    <a:pt x="45" y="644"/>
                  </a:lnTo>
                  <a:lnTo>
                    <a:pt x="32" y="666"/>
                  </a:lnTo>
                  <a:lnTo>
                    <a:pt x="23" y="691"/>
                  </a:lnTo>
                  <a:lnTo>
                    <a:pt x="45" y="720"/>
                  </a:lnTo>
                  <a:lnTo>
                    <a:pt x="143" y="732"/>
                  </a:lnTo>
                  <a:lnTo>
                    <a:pt x="183" y="717"/>
                  </a:lnTo>
                  <a:lnTo>
                    <a:pt x="197" y="722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6" name="Freeform 18"/>
            <p:cNvSpPr>
              <a:spLocks/>
            </p:cNvSpPr>
            <p:nvPr/>
          </p:nvSpPr>
          <p:spPr bwMode="auto">
            <a:xfrm>
              <a:off x="4795918" y="3492500"/>
              <a:ext cx="114300" cy="184150"/>
            </a:xfrm>
            <a:custGeom>
              <a:avLst/>
              <a:gdLst>
                <a:gd name="T0" fmla="*/ 93617 w 105"/>
                <a:gd name="T1" fmla="*/ 169248 h 173"/>
                <a:gd name="T2" fmla="*/ 65314 w 105"/>
                <a:gd name="T3" fmla="*/ 183086 h 173"/>
                <a:gd name="T4" fmla="*/ 15240 w 105"/>
                <a:gd name="T5" fmla="*/ 172441 h 173"/>
                <a:gd name="T6" fmla="*/ 3266 w 105"/>
                <a:gd name="T7" fmla="*/ 159668 h 173"/>
                <a:gd name="T8" fmla="*/ 0 w 105"/>
                <a:gd name="T9" fmla="*/ 78769 h 173"/>
                <a:gd name="T10" fmla="*/ 44631 w 105"/>
                <a:gd name="T11" fmla="*/ 60674 h 173"/>
                <a:gd name="T12" fmla="*/ 40277 w 105"/>
                <a:gd name="T13" fmla="*/ 45771 h 173"/>
                <a:gd name="T14" fmla="*/ 47897 w 105"/>
                <a:gd name="T15" fmla="*/ 14902 h 173"/>
                <a:gd name="T16" fmla="*/ 51163 w 105"/>
                <a:gd name="T17" fmla="*/ 0 h 173"/>
                <a:gd name="T18" fmla="*/ 67491 w 105"/>
                <a:gd name="T19" fmla="*/ 8516 h 173"/>
                <a:gd name="T20" fmla="*/ 75111 w 105"/>
                <a:gd name="T21" fmla="*/ 35127 h 173"/>
                <a:gd name="T22" fmla="*/ 71846 w 105"/>
                <a:gd name="T23" fmla="*/ 53223 h 173"/>
                <a:gd name="T24" fmla="*/ 107769 w 105"/>
                <a:gd name="T25" fmla="*/ 78769 h 173"/>
                <a:gd name="T26" fmla="*/ 113211 w 105"/>
                <a:gd name="T27" fmla="*/ 98994 h 173"/>
                <a:gd name="T28" fmla="*/ 93617 w 105"/>
                <a:gd name="T29" fmla="*/ 113896 h 173"/>
                <a:gd name="T30" fmla="*/ 84909 w 105"/>
                <a:gd name="T31" fmla="*/ 147959 h 173"/>
                <a:gd name="T32" fmla="*/ 93617 w 105"/>
                <a:gd name="T33" fmla="*/ 169248 h 17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05" h="173">
                  <a:moveTo>
                    <a:pt x="86" y="159"/>
                  </a:moveTo>
                  <a:lnTo>
                    <a:pt x="60" y="172"/>
                  </a:lnTo>
                  <a:lnTo>
                    <a:pt x="14" y="162"/>
                  </a:lnTo>
                  <a:lnTo>
                    <a:pt x="3" y="150"/>
                  </a:lnTo>
                  <a:lnTo>
                    <a:pt x="0" y="74"/>
                  </a:lnTo>
                  <a:lnTo>
                    <a:pt x="41" y="57"/>
                  </a:lnTo>
                  <a:lnTo>
                    <a:pt x="37" y="43"/>
                  </a:lnTo>
                  <a:lnTo>
                    <a:pt x="44" y="14"/>
                  </a:lnTo>
                  <a:lnTo>
                    <a:pt x="47" y="0"/>
                  </a:lnTo>
                  <a:lnTo>
                    <a:pt x="62" y="8"/>
                  </a:lnTo>
                  <a:lnTo>
                    <a:pt x="69" y="33"/>
                  </a:lnTo>
                  <a:lnTo>
                    <a:pt x="66" y="50"/>
                  </a:lnTo>
                  <a:lnTo>
                    <a:pt x="99" y="74"/>
                  </a:lnTo>
                  <a:lnTo>
                    <a:pt x="104" y="93"/>
                  </a:lnTo>
                  <a:lnTo>
                    <a:pt x="86" y="107"/>
                  </a:lnTo>
                  <a:lnTo>
                    <a:pt x="78" y="139"/>
                  </a:lnTo>
                  <a:lnTo>
                    <a:pt x="86" y="159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7" name="Freeform 19"/>
            <p:cNvSpPr>
              <a:spLocks/>
            </p:cNvSpPr>
            <p:nvPr/>
          </p:nvSpPr>
          <p:spPr bwMode="auto">
            <a:xfrm>
              <a:off x="4660981" y="3413125"/>
              <a:ext cx="180975" cy="182563"/>
            </a:xfrm>
            <a:custGeom>
              <a:avLst/>
              <a:gdLst>
                <a:gd name="T0" fmla="*/ 137938 w 164"/>
                <a:gd name="T1" fmla="*/ 152316 h 169"/>
                <a:gd name="T2" fmla="*/ 136835 w 164"/>
                <a:gd name="T3" fmla="*/ 127470 h 169"/>
                <a:gd name="T4" fmla="*/ 129110 w 164"/>
                <a:gd name="T5" fmla="*/ 108025 h 169"/>
                <a:gd name="T6" fmla="*/ 175457 w 164"/>
                <a:gd name="T7" fmla="*/ 90741 h 169"/>
                <a:gd name="T8" fmla="*/ 179871 w 164"/>
                <a:gd name="T9" fmla="*/ 74538 h 169"/>
                <a:gd name="T10" fmla="*/ 167733 w 164"/>
                <a:gd name="T11" fmla="*/ 32408 h 169"/>
                <a:gd name="T12" fmla="*/ 153387 w 164"/>
                <a:gd name="T13" fmla="*/ 32408 h 169"/>
                <a:gd name="T14" fmla="*/ 81659 w 164"/>
                <a:gd name="T15" fmla="*/ 0 h 169"/>
                <a:gd name="T16" fmla="*/ 51865 w 164"/>
                <a:gd name="T17" fmla="*/ 32408 h 169"/>
                <a:gd name="T18" fmla="*/ 38623 w 164"/>
                <a:gd name="T19" fmla="*/ 71297 h 169"/>
                <a:gd name="T20" fmla="*/ 5518 w 164"/>
                <a:gd name="T21" fmla="*/ 117748 h 169"/>
                <a:gd name="T22" fmla="*/ 0 w 164"/>
                <a:gd name="T23" fmla="*/ 150155 h 169"/>
                <a:gd name="T24" fmla="*/ 12139 w 164"/>
                <a:gd name="T25" fmla="*/ 171760 h 169"/>
                <a:gd name="T26" fmla="*/ 62900 w 164"/>
                <a:gd name="T27" fmla="*/ 168520 h 169"/>
                <a:gd name="T28" fmla="*/ 89384 w 164"/>
                <a:gd name="T29" fmla="*/ 181483 h 169"/>
                <a:gd name="T30" fmla="*/ 113661 w 164"/>
                <a:gd name="T31" fmla="*/ 163118 h 169"/>
                <a:gd name="T32" fmla="*/ 137938 w 164"/>
                <a:gd name="T33" fmla="*/ 152316 h 16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64" h="169">
                  <a:moveTo>
                    <a:pt x="125" y="141"/>
                  </a:moveTo>
                  <a:lnTo>
                    <a:pt x="124" y="118"/>
                  </a:lnTo>
                  <a:lnTo>
                    <a:pt x="117" y="100"/>
                  </a:lnTo>
                  <a:lnTo>
                    <a:pt x="159" y="84"/>
                  </a:lnTo>
                  <a:lnTo>
                    <a:pt x="163" y="69"/>
                  </a:lnTo>
                  <a:lnTo>
                    <a:pt x="152" y="30"/>
                  </a:lnTo>
                  <a:lnTo>
                    <a:pt x="139" y="30"/>
                  </a:lnTo>
                  <a:lnTo>
                    <a:pt x="74" y="0"/>
                  </a:lnTo>
                  <a:lnTo>
                    <a:pt x="47" y="30"/>
                  </a:lnTo>
                  <a:lnTo>
                    <a:pt x="35" y="66"/>
                  </a:lnTo>
                  <a:lnTo>
                    <a:pt x="5" y="109"/>
                  </a:lnTo>
                  <a:lnTo>
                    <a:pt x="0" y="139"/>
                  </a:lnTo>
                  <a:lnTo>
                    <a:pt x="11" y="159"/>
                  </a:lnTo>
                  <a:lnTo>
                    <a:pt x="57" y="156"/>
                  </a:lnTo>
                  <a:lnTo>
                    <a:pt x="81" y="168"/>
                  </a:lnTo>
                  <a:lnTo>
                    <a:pt x="103" y="151"/>
                  </a:lnTo>
                  <a:lnTo>
                    <a:pt x="125" y="141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8" name="Freeform 20"/>
            <p:cNvSpPr>
              <a:spLocks/>
            </p:cNvSpPr>
            <p:nvPr/>
          </p:nvSpPr>
          <p:spPr bwMode="auto">
            <a:xfrm>
              <a:off x="4232356" y="3487738"/>
              <a:ext cx="352425" cy="717550"/>
            </a:xfrm>
            <a:custGeom>
              <a:avLst/>
              <a:gdLst>
                <a:gd name="T0" fmla="*/ 22913 w 323"/>
                <a:gd name="T1" fmla="*/ 716482 h 672"/>
                <a:gd name="T2" fmla="*/ 98199 w 323"/>
                <a:gd name="T3" fmla="*/ 694059 h 672"/>
                <a:gd name="T4" fmla="*/ 195307 w 323"/>
                <a:gd name="T5" fmla="*/ 632127 h 672"/>
                <a:gd name="T6" fmla="*/ 262955 w 323"/>
                <a:gd name="T7" fmla="*/ 619314 h 672"/>
                <a:gd name="T8" fmla="*/ 314237 w 323"/>
                <a:gd name="T9" fmla="*/ 578738 h 672"/>
                <a:gd name="T10" fmla="*/ 319692 w 323"/>
                <a:gd name="T11" fmla="*/ 493316 h 672"/>
                <a:gd name="T12" fmla="*/ 294597 w 323"/>
                <a:gd name="T13" fmla="*/ 462350 h 672"/>
                <a:gd name="T14" fmla="*/ 303326 w 323"/>
                <a:gd name="T15" fmla="*/ 433520 h 672"/>
                <a:gd name="T16" fmla="*/ 319692 w 323"/>
                <a:gd name="T17" fmla="*/ 412164 h 672"/>
                <a:gd name="T18" fmla="*/ 322965 w 323"/>
                <a:gd name="T19" fmla="*/ 374792 h 672"/>
                <a:gd name="T20" fmla="*/ 340423 w 323"/>
                <a:gd name="T21" fmla="*/ 348097 h 672"/>
                <a:gd name="T22" fmla="*/ 314237 w 323"/>
                <a:gd name="T23" fmla="*/ 296844 h 672"/>
                <a:gd name="T24" fmla="*/ 276048 w 323"/>
                <a:gd name="T25" fmla="*/ 254132 h 672"/>
                <a:gd name="T26" fmla="*/ 298961 w 323"/>
                <a:gd name="T27" fmla="*/ 185794 h 672"/>
                <a:gd name="T28" fmla="*/ 342605 w 323"/>
                <a:gd name="T29" fmla="*/ 158032 h 672"/>
                <a:gd name="T30" fmla="*/ 351334 w 323"/>
                <a:gd name="T31" fmla="*/ 112117 h 672"/>
                <a:gd name="T32" fmla="*/ 332785 w 323"/>
                <a:gd name="T33" fmla="*/ 72609 h 672"/>
                <a:gd name="T34" fmla="*/ 332785 w 323"/>
                <a:gd name="T35" fmla="*/ 26695 h 672"/>
                <a:gd name="T36" fmla="*/ 303326 w 323"/>
                <a:gd name="T37" fmla="*/ 0 h 672"/>
                <a:gd name="T38" fmla="*/ 234586 w 323"/>
                <a:gd name="T39" fmla="*/ 34169 h 672"/>
                <a:gd name="T40" fmla="*/ 223675 w 323"/>
                <a:gd name="T41" fmla="*/ 23491 h 672"/>
                <a:gd name="T42" fmla="*/ 187669 w 323"/>
                <a:gd name="T43" fmla="*/ 51254 h 672"/>
                <a:gd name="T44" fmla="*/ 157118 w 323"/>
                <a:gd name="T45" fmla="*/ 48050 h 672"/>
                <a:gd name="T46" fmla="*/ 98199 w 323"/>
                <a:gd name="T47" fmla="*/ 131337 h 672"/>
                <a:gd name="T48" fmla="*/ 81832 w 323"/>
                <a:gd name="T49" fmla="*/ 131337 h 672"/>
                <a:gd name="T50" fmla="*/ 49099 w 323"/>
                <a:gd name="T51" fmla="*/ 158032 h 672"/>
                <a:gd name="T52" fmla="*/ 51282 w 323"/>
                <a:gd name="T53" fmla="*/ 193269 h 672"/>
                <a:gd name="T54" fmla="*/ 36006 w 323"/>
                <a:gd name="T55" fmla="*/ 225302 h 672"/>
                <a:gd name="T56" fmla="*/ 30551 w 323"/>
                <a:gd name="T57" fmla="*/ 269081 h 672"/>
                <a:gd name="T58" fmla="*/ 2182 w 323"/>
                <a:gd name="T59" fmla="*/ 311793 h 672"/>
                <a:gd name="T60" fmla="*/ 33824 w 323"/>
                <a:gd name="T61" fmla="*/ 374792 h 672"/>
                <a:gd name="T62" fmla="*/ 22913 w 323"/>
                <a:gd name="T63" fmla="*/ 412164 h 672"/>
                <a:gd name="T64" fmla="*/ 0 w 323"/>
                <a:gd name="T65" fmla="*/ 451672 h 672"/>
                <a:gd name="T66" fmla="*/ 33824 w 323"/>
                <a:gd name="T67" fmla="*/ 605433 h 672"/>
                <a:gd name="T68" fmla="*/ 10911 w 323"/>
                <a:gd name="T69" fmla="*/ 683381 h 672"/>
                <a:gd name="T70" fmla="*/ 22913 w 323"/>
                <a:gd name="T71" fmla="*/ 716482 h 67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23" h="672">
                  <a:moveTo>
                    <a:pt x="21" y="671"/>
                  </a:moveTo>
                  <a:lnTo>
                    <a:pt x="90" y="650"/>
                  </a:lnTo>
                  <a:lnTo>
                    <a:pt x="179" y="592"/>
                  </a:lnTo>
                  <a:lnTo>
                    <a:pt x="241" y="580"/>
                  </a:lnTo>
                  <a:lnTo>
                    <a:pt x="288" y="542"/>
                  </a:lnTo>
                  <a:lnTo>
                    <a:pt x="293" y="462"/>
                  </a:lnTo>
                  <a:lnTo>
                    <a:pt x="270" y="433"/>
                  </a:lnTo>
                  <a:lnTo>
                    <a:pt x="278" y="406"/>
                  </a:lnTo>
                  <a:lnTo>
                    <a:pt x="293" y="386"/>
                  </a:lnTo>
                  <a:lnTo>
                    <a:pt x="296" y="351"/>
                  </a:lnTo>
                  <a:lnTo>
                    <a:pt x="312" y="326"/>
                  </a:lnTo>
                  <a:lnTo>
                    <a:pt x="288" y="278"/>
                  </a:lnTo>
                  <a:lnTo>
                    <a:pt x="253" y="238"/>
                  </a:lnTo>
                  <a:lnTo>
                    <a:pt x="274" y="174"/>
                  </a:lnTo>
                  <a:lnTo>
                    <a:pt x="314" y="148"/>
                  </a:lnTo>
                  <a:lnTo>
                    <a:pt x="322" y="105"/>
                  </a:lnTo>
                  <a:lnTo>
                    <a:pt x="305" y="68"/>
                  </a:lnTo>
                  <a:lnTo>
                    <a:pt x="305" y="25"/>
                  </a:lnTo>
                  <a:lnTo>
                    <a:pt x="278" y="0"/>
                  </a:lnTo>
                  <a:lnTo>
                    <a:pt x="215" y="32"/>
                  </a:lnTo>
                  <a:lnTo>
                    <a:pt x="205" y="22"/>
                  </a:lnTo>
                  <a:lnTo>
                    <a:pt x="172" y="48"/>
                  </a:lnTo>
                  <a:lnTo>
                    <a:pt x="144" y="45"/>
                  </a:lnTo>
                  <a:lnTo>
                    <a:pt x="90" y="123"/>
                  </a:lnTo>
                  <a:lnTo>
                    <a:pt x="75" y="123"/>
                  </a:lnTo>
                  <a:lnTo>
                    <a:pt x="45" y="148"/>
                  </a:lnTo>
                  <a:lnTo>
                    <a:pt x="47" y="181"/>
                  </a:lnTo>
                  <a:lnTo>
                    <a:pt x="33" y="211"/>
                  </a:lnTo>
                  <a:lnTo>
                    <a:pt x="28" y="252"/>
                  </a:lnTo>
                  <a:lnTo>
                    <a:pt x="2" y="292"/>
                  </a:lnTo>
                  <a:lnTo>
                    <a:pt x="31" y="351"/>
                  </a:lnTo>
                  <a:lnTo>
                    <a:pt x="21" y="386"/>
                  </a:lnTo>
                  <a:lnTo>
                    <a:pt x="0" y="423"/>
                  </a:lnTo>
                  <a:lnTo>
                    <a:pt x="31" y="567"/>
                  </a:lnTo>
                  <a:lnTo>
                    <a:pt x="10" y="640"/>
                  </a:lnTo>
                  <a:lnTo>
                    <a:pt x="21" y="671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9" name="Freeform 21"/>
            <p:cNvSpPr>
              <a:spLocks/>
            </p:cNvSpPr>
            <p:nvPr/>
          </p:nvSpPr>
          <p:spPr bwMode="auto">
            <a:xfrm>
              <a:off x="4797506" y="3505200"/>
              <a:ext cx="41275" cy="58738"/>
            </a:xfrm>
            <a:custGeom>
              <a:avLst/>
              <a:gdLst>
                <a:gd name="T0" fmla="*/ 40189 w 38"/>
                <a:gd name="T1" fmla="*/ 0 h 53"/>
                <a:gd name="T2" fmla="*/ 33672 w 38"/>
                <a:gd name="T3" fmla="*/ 29923 h 53"/>
                <a:gd name="T4" fmla="*/ 36930 w 38"/>
                <a:gd name="T5" fmla="*/ 43222 h 53"/>
                <a:gd name="T6" fmla="*/ 8689 w 38"/>
                <a:gd name="T7" fmla="*/ 57630 h 53"/>
                <a:gd name="T8" fmla="*/ 5431 w 38"/>
                <a:gd name="T9" fmla="*/ 33248 h 53"/>
                <a:gd name="T10" fmla="*/ 0 w 38"/>
                <a:gd name="T11" fmla="*/ 16624 h 53"/>
                <a:gd name="T12" fmla="*/ 40189 w 38"/>
                <a:gd name="T13" fmla="*/ 0 h 5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8" h="53">
                  <a:moveTo>
                    <a:pt x="37" y="0"/>
                  </a:moveTo>
                  <a:lnTo>
                    <a:pt x="31" y="27"/>
                  </a:lnTo>
                  <a:lnTo>
                    <a:pt x="34" y="39"/>
                  </a:lnTo>
                  <a:lnTo>
                    <a:pt x="8" y="52"/>
                  </a:lnTo>
                  <a:lnTo>
                    <a:pt x="5" y="30"/>
                  </a:lnTo>
                  <a:lnTo>
                    <a:pt x="0" y="15"/>
                  </a:lnTo>
                  <a:lnTo>
                    <a:pt x="37" y="0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0" name="Freeform 22"/>
            <p:cNvSpPr>
              <a:spLocks/>
            </p:cNvSpPr>
            <p:nvPr/>
          </p:nvSpPr>
          <p:spPr bwMode="auto">
            <a:xfrm>
              <a:off x="4768931" y="5586413"/>
              <a:ext cx="79375" cy="55562"/>
            </a:xfrm>
            <a:custGeom>
              <a:avLst/>
              <a:gdLst>
                <a:gd name="T0" fmla="*/ 4410 w 72"/>
                <a:gd name="T1" fmla="*/ 14741 h 49"/>
                <a:gd name="T2" fmla="*/ 33073 w 72"/>
                <a:gd name="T3" fmla="*/ 20411 h 49"/>
                <a:gd name="T4" fmla="*/ 62839 w 72"/>
                <a:gd name="T5" fmla="*/ 0 h 49"/>
                <a:gd name="T6" fmla="*/ 78273 w 72"/>
                <a:gd name="T7" fmla="*/ 40821 h 49"/>
                <a:gd name="T8" fmla="*/ 46302 w 72"/>
                <a:gd name="T9" fmla="*/ 54428 h 49"/>
                <a:gd name="T10" fmla="*/ 6615 w 72"/>
                <a:gd name="T11" fmla="*/ 51026 h 49"/>
                <a:gd name="T12" fmla="*/ 0 w 72"/>
                <a:gd name="T13" fmla="*/ 20411 h 49"/>
                <a:gd name="T14" fmla="*/ 4410 w 72"/>
                <a:gd name="T15" fmla="*/ 14741 h 49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2" h="49">
                  <a:moveTo>
                    <a:pt x="4" y="13"/>
                  </a:moveTo>
                  <a:lnTo>
                    <a:pt x="30" y="18"/>
                  </a:lnTo>
                  <a:lnTo>
                    <a:pt x="57" y="0"/>
                  </a:lnTo>
                  <a:lnTo>
                    <a:pt x="71" y="36"/>
                  </a:lnTo>
                  <a:lnTo>
                    <a:pt x="42" y="48"/>
                  </a:lnTo>
                  <a:lnTo>
                    <a:pt x="6" y="45"/>
                  </a:lnTo>
                  <a:lnTo>
                    <a:pt x="0" y="18"/>
                  </a:lnTo>
                  <a:lnTo>
                    <a:pt x="4" y="13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1" name="Freeform 23"/>
            <p:cNvSpPr>
              <a:spLocks/>
            </p:cNvSpPr>
            <p:nvPr/>
          </p:nvSpPr>
          <p:spPr bwMode="auto">
            <a:xfrm>
              <a:off x="4308556" y="5235575"/>
              <a:ext cx="798512" cy="646113"/>
            </a:xfrm>
            <a:custGeom>
              <a:avLst/>
              <a:gdLst>
                <a:gd name="T0" fmla="*/ 234405 w 729"/>
                <a:gd name="T1" fmla="*/ 93066 h 604"/>
                <a:gd name="T2" fmla="*/ 245359 w 729"/>
                <a:gd name="T3" fmla="*/ 52416 h 604"/>
                <a:gd name="T4" fmla="*/ 318748 w 729"/>
                <a:gd name="T5" fmla="*/ 74881 h 604"/>
                <a:gd name="T6" fmla="*/ 316557 w 729"/>
                <a:gd name="T7" fmla="*/ 41719 h 604"/>
                <a:gd name="T8" fmla="*/ 347227 w 729"/>
                <a:gd name="T9" fmla="*/ 4279 h 604"/>
                <a:gd name="T10" fmla="*/ 429378 w 729"/>
                <a:gd name="T11" fmla="*/ 0 h 604"/>
                <a:gd name="T12" fmla="*/ 501671 w 729"/>
                <a:gd name="T13" fmla="*/ 7488 h 604"/>
                <a:gd name="T14" fmla="*/ 495099 w 729"/>
                <a:gd name="T15" fmla="*/ 47068 h 604"/>
                <a:gd name="T16" fmla="*/ 466620 w 729"/>
                <a:gd name="T17" fmla="*/ 95205 h 604"/>
                <a:gd name="T18" fmla="*/ 593681 w 729"/>
                <a:gd name="T19" fmla="*/ 63114 h 604"/>
                <a:gd name="T20" fmla="*/ 640781 w 729"/>
                <a:gd name="T21" fmla="*/ 74881 h 604"/>
                <a:gd name="T22" fmla="*/ 633114 w 729"/>
                <a:gd name="T23" fmla="*/ 36371 h 604"/>
                <a:gd name="T24" fmla="*/ 716361 w 729"/>
                <a:gd name="T25" fmla="*/ 60974 h 604"/>
                <a:gd name="T26" fmla="*/ 764556 w 729"/>
                <a:gd name="T27" fmla="*/ 95205 h 604"/>
                <a:gd name="T28" fmla="*/ 775510 w 729"/>
                <a:gd name="T29" fmla="*/ 178644 h 604"/>
                <a:gd name="T30" fmla="*/ 739363 w 729"/>
                <a:gd name="T31" fmla="*/ 220363 h 604"/>
                <a:gd name="T32" fmla="*/ 670356 w 729"/>
                <a:gd name="T33" fmla="*/ 275989 h 604"/>
                <a:gd name="T34" fmla="*/ 635304 w 729"/>
                <a:gd name="T35" fmla="*/ 286686 h 604"/>
                <a:gd name="T36" fmla="*/ 619970 w 729"/>
                <a:gd name="T37" fmla="*/ 294174 h 604"/>
                <a:gd name="T38" fmla="*/ 563011 w 729"/>
                <a:gd name="T39" fmla="*/ 313429 h 604"/>
                <a:gd name="T40" fmla="*/ 519197 w 729"/>
                <a:gd name="T41" fmla="*/ 316638 h 604"/>
                <a:gd name="T42" fmla="*/ 411853 w 729"/>
                <a:gd name="T43" fmla="*/ 304871 h 604"/>
                <a:gd name="T44" fmla="*/ 426092 w 729"/>
                <a:gd name="T45" fmla="*/ 378682 h 604"/>
                <a:gd name="T46" fmla="*/ 358180 w 729"/>
                <a:gd name="T47" fmla="*/ 426820 h 604"/>
                <a:gd name="T48" fmla="*/ 288078 w 729"/>
                <a:gd name="T49" fmla="*/ 447144 h 604"/>
                <a:gd name="T50" fmla="*/ 207022 w 729"/>
                <a:gd name="T51" fmla="*/ 481376 h 604"/>
                <a:gd name="T52" fmla="*/ 76675 w 729"/>
                <a:gd name="T53" fmla="*/ 537001 h 604"/>
                <a:gd name="T54" fmla="*/ 96391 w 729"/>
                <a:gd name="T55" fmla="*/ 622579 h 604"/>
                <a:gd name="T56" fmla="*/ 38337 w 729"/>
                <a:gd name="T57" fmla="*/ 640764 h 604"/>
                <a:gd name="T58" fmla="*/ 8763 w 729"/>
                <a:gd name="T59" fmla="*/ 525234 h 604"/>
                <a:gd name="T60" fmla="*/ 36147 w 729"/>
                <a:gd name="T61" fmla="*/ 461051 h 604"/>
                <a:gd name="T62" fmla="*/ 66817 w 729"/>
                <a:gd name="T63" fmla="*/ 431099 h 604"/>
                <a:gd name="T64" fmla="*/ 107345 w 729"/>
                <a:gd name="T65" fmla="*/ 376543 h 604"/>
                <a:gd name="T66" fmla="*/ 167589 w 729"/>
                <a:gd name="T67" fmla="*/ 263152 h 604"/>
                <a:gd name="T68" fmla="*/ 212498 w 729"/>
                <a:gd name="T69" fmla="*/ 181853 h 604"/>
                <a:gd name="T70" fmla="*/ 212498 w 729"/>
                <a:gd name="T71" fmla="*/ 110182 h 60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729" h="604">
                  <a:moveTo>
                    <a:pt x="194" y="103"/>
                  </a:moveTo>
                  <a:lnTo>
                    <a:pt x="214" y="87"/>
                  </a:lnTo>
                  <a:lnTo>
                    <a:pt x="214" y="57"/>
                  </a:lnTo>
                  <a:lnTo>
                    <a:pt x="224" y="49"/>
                  </a:lnTo>
                  <a:lnTo>
                    <a:pt x="249" y="50"/>
                  </a:lnTo>
                  <a:lnTo>
                    <a:pt x="291" y="70"/>
                  </a:lnTo>
                  <a:lnTo>
                    <a:pt x="298" y="55"/>
                  </a:lnTo>
                  <a:lnTo>
                    <a:pt x="289" y="39"/>
                  </a:lnTo>
                  <a:lnTo>
                    <a:pt x="291" y="27"/>
                  </a:lnTo>
                  <a:lnTo>
                    <a:pt x="317" y="4"/>
                  </a:lnTo>
                  <a:lnTo>
                    <a:pt x="364" y="16"/>
                  </a:lnTo>
                  <a:lnTo>
                    <a:pt x="392" y="0"/>
                  </a:lnTo>
                  <a:lnTo>
                    <a:pt x="412" y="19"/>
                  </a:lnTo>
                  <a:lnTo>
                    <a:pt x="458" y="7"/>
                  </a:lnTo>
                  <a:lnTo>
                    <a:pt x="467" y="25"/>
                  </a:lnTo>
                  <a:lnTo>
                    <a:pt x="452" y="44"/>
                  </a:lnTo>
                  <a:lnTo>
                    <a:pt x="426" y="80"/>
                  </a:lnTo>
                  <a:lnTo>
                    <a:pt x="426" y="89"/>
                  </a:lnTo>
                  <a:lnTo>
                    <a:pt x="442" y="100"/>
                  </a:lnTo>
                  <a:lnTo>
                    <a:pt x="542" y="59"/>
                  </a:lnTo>
                  <a:lnTo>
                    <a:pt x="575" y="80"/>
                  </a:lnTo>
                  <a:lnTo>
                    <a:pt x="585" y="70"/>
                  </a:lnTo>
                  <a:lnTo>
                    <a:pt x="575" y="49"/>
                  </a:lnTo>
                  <a:lnTo>
                    <a:pt x="578" y="34"/>
                  </a:lnTo>
                  <a:lnTo>
                    <a:pt x="642" y="49"/>
                  </a:lnTo>
                  <a:lnTo>
                    <a:pt x="654" y="57"/>
                  </a:lnTo>
                  <a:lnTo>
                    <a:pt x="670" y="55"/>
                  </a:lnTo>
                  <a:lnTo>
                    <a:pt x="698" y="89"/>
                  </a:lnTo>
                  <a:lnTo>
                    <a:pt x="728" y="153"/>
                  </a:lnTo>
                  <a:lnTo>
                    <a:pt x="708" y="167"/>
                  </a:lnTo>
                  <a:lnTo>
                    <a:pt x="690" y="201"/>
                  </a:lnTo>
                  <a:lnTo>
                    <a:pt x="675" y="206"/>
                  </a:lnTo>
                  <a:lnTo>
                    <a:pt x="662" y="234"/>
                  </a:lnTo>
                  <a:lnTo>
                    <a:pt x="612" y="258"/>
                  </a:lnTo>
                  <a:lnTo>
                    <a:pt x="593" y="246"/>
                  </a:lnTo>
                  <a:lnTo>
                    <a:pt x="580" y="268"/>
                  </a:lnTo>
                  <a:lnTo>
                    <a:pt x="580" y="275"/>
                  </a:lnTo>
                  <a:lnTo>
                    <a:pt x="566" y="275"/>
                  </a:lnTo>
                  <a:lnTo>
                    <a:pt x="539" y="275"/>
                  </a:lnTo>
                  <a:lnTo>
                    <a:pt x="514" y="293"/>
                  </a:lnTo>
                  <a:lnTo>
                    <a:pt x="497" y="284"/>
                  </a:lnTo>
                  <a:lnTo>
                    <a:pt x="474" y="296"/>
                  </a:lnTo>
                  <a:lnTo>
                    <a:pt x="422" y="320"/>
                  </a:lnTo>
                  <a:lnTo>
                    <a:pt x="376" y="285"/>
                  </a:lnTo>
                  <a:lnTo>
                    <a:pt x="374" y="312"/>
                  </a:lnTo>
                  <a:lnTo>
                    <a:pt x="389" y="354"/>
                  </a:lnTo>
                  <a:lnTo>
                    <a:pt x="349" y="369"/>
                  </a:lnTo>
                  <a:lnTo>
                    <a:pt x="327" y="399"/>
                  </a:lnTo>
                  <a:lnTo>
                    <a:pt x="286" y="411"/>
                  </a:lnTo>
                  <a:lnTo>
                    <a:pt x="263" y="418"/>
                  </a:lnTo>
                  <a:lnTo>
                    <a:pt x="219" y="418"/>
                  </a:lnTo>
                  <a:lnTo>
                    <a:pt x="189" y="450"/>
                  </a:lnTo>
                  <a:lnTo>
                    <a:pt x="111" y="477"/>
                  </a:lnTo>
                  <a:lnTo>
                    <a:pt x="70" y="502"/>
                  </a:lnTo>
                  <a:lnTo>
                    <a:pt x="52" y="521"/>
                  </a:lnTo>
                  <a:lnTo>
                    <a:pt x="88" y="582"/>
                  </a:lnTo>
                  <a:lnTo>
                    <a:pt x="64" y="603"/>
                  </a:lnTo>
                  <a:lnTo>
                    <a:pt x="35" y="599"/>
                  </a:lnTo>
                  <a:lnTo>
                    <a:pt x="0" y="539"/>
                  </a:lnTo>
                  <a:lnTo>
                    <a:pt x="8" y="491"/>
                  </a:lnTo>
                  <a:lnTo>
                    <a:pt x="8" y="472"/>
                  </a:lnTo>
                  <a:lnTo>
                    <a:pt x="33" y="431"/>
                  </a:lnTo>
                  <a:lnTo>
                    <a:pt x="64" y="423"/>
                  </a:lnTo>
                  <a:lnTo>
                    <a:pt x="61" y="403"/>
                  </a:lnTo>
                  <a:lnTo>
                    <a:pt x="93" y="388"/>
                  </a:lnTo>
                  <a:lnTo>
                    <a:pt x="98" y="352"/>
                  </a:lnTo>
                  <a:lnTo>
                    <a:pt x="155" y="308"/>
                  </a:lnTo>
                  <a:lnTo>
                    <a:pt x="153" y="246"/>
                  </a:lnTo>
                  <a:lnTo>
                    <a:pt x="196" y="193"/>
                  </a:lnTo>
                  <a:lnTo>
                    <a:pt x="194" y="170"/>
                  </a:lnTo>
                  <a:lnTo>
                    <a:pt x="209" y="151"/>
                  </a:lnTo>
                  <a:lnTo>
                    <a:pt x="194" y="103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2" name="Freeform 24"/>
            <p:cNvSpPr>
              <a:spLocks/>
            </p:cNvSpPr>
            <p:nvPr/>
          </p:nvSpPr>
          <p:spPr bwMode="auto">
            <a:xfrm>
              <a:off x="3711656" y="5167313"/>
              <a:ext cx="822325" cy="581025"/>
            </a:xfrm>
            <a:custGeom>
              <a:avLst/>
              <a:gdLst>
                <a:gd name="T0" fmla="*/ 37130 w 753"/>
                <a:gd name="T1" fmla="*/ 226192 h 542"/>
                <a:gd name="T2" fmla="*/ 87365 w 753"/>
                <a:gd name="T3" fmla="*/ 200464 h 542"/>
                <a:gd name="T4" fmla="*/ 173638 w 753"/>
                <a:gd name="T5" fmla="*/ 221904 h 542"/>
                <a:gd name="T6" fmla="*/ 191111 w 753"/>
                <a:gd name="T7" fmla="*/ 185456 h 542"/>
                <a:gd name="T8" fmla="*/ 310146 w 753"/>
                <a:gd name="T9" fmla="*/ 142576 h 542"/>
                <a:gd name="T10" fmla="*/ 407340 w 753"/>
                <a:gd name="T11" fmla="*/ 114704 h 542"/>
                <a:gd name="T12" fmla="*/ 447747 w 753"/>
                <a:gd name="T13" fmla="*/ 125424 h 542"/>
                <a:gd name="T14" fmla="*/ 478325 w 753"/>
                <a:gd name="T15" fmla="*/ 101840 h 542"/>
                <a:gd name="T16" fmla="*/ 491429 w 753"/>
                <a:gd name="T17" fmla="*/ 78256 h 542"/>
                <a:gd name="T18" fmla="*/ 534020 w 753"/>
                <a:gd name="T19" fmla="*/ 49312 h 542"/>
                <a:gd name="T20" fmla="*/ 586439 w 753"/>
                <a:gd name="T21" fmla="*/ 20368 h 542"/>
                <a:gd name="T22" fmla="*/ 608280 w 753"/>
                <a:gd name="T23" fmla="*/ 47168 h 542"/>
                <a:gd name="T24" fmla="*/ 661791 w 753"/>
                <a:gd name="T25" fmla="*/ 9648 h 542"/>
                <a:gd name="T26" fmla="*/ 716395 w 753"/>
                <a:gd name="T27" fmla="*/ 9648 h 542"/>
                <a:gd name="T28" fmla="*/ 743696 w 753"/>
                <a:gd name="T29" fmla="*/ 50384 h 542"/>
                <a:gd name="T30" fmla="*/ 710934 w 753"/>
                <a:gd name="T31" fmla="*/ 127568 h 542"/>
                <a:gd name="T32" fmla="*/ 710934 w 753"/>
                <a:gd name="T33" fmla="*/ 161872 h 542"/>
                <a:gd name="T34" fmla="*/ 764446 w 753"/>
                <a:gd name="T35" fmla="*/ 188672 h 542"/>
                <a:gd name="T36" fmla="*/ 803760 w 753"/>
                <a:gd name="T37" fmla="*/ 175808 h 542"/>
                <a:gd name="T38" fmla="*/ 803760 w 753"/>
                <a:gd name="T39" fmla="*/ 247632 h 542"/>
                <a:gd name="T40" fmla="*/ 757893 w 753"/>
                <a:gd name="T41" fmla="*/ 330177 h 542"/>
                <a:gd name="T42" fmla="*/ 698922 w 753"/>
                <a:gd name="T43" fmla="*/ 442737 h 542"/>
                <a:gd name="T44" fmla="*/ 658515 w 753"/>
                <a:gd name="T45" fmla="*/ 498481 h 542"/>
                <a:gd name="T46" fmla="*/ 626845 w 753"/>
                <a:gd name="T47" fmla="*/ 528497 h 542"/>
                <a:gd name="T48" fmla="*/ 529652 w 753"/>
                <a:gd name="T49" fmla="*/ 579953 h 542"/>
                <a:gd name="T50" fmla="*/ 455391 w 753"/>
                <a:gd name="T51" fmla="*/ 539217 h 542"/>
                <a:gd name="T52" fmla="*/ 378947 w 753"/>
                <a:gd name="T53" fmla="*/ 579953 h 542"/>
                <a:gd name="T54" fmla="*/ 253359 w 753"/>
                <a:gd name="T55" fmla="*/ 534929 h 542"/>
                <a:gd name="T56" fmla="*/ 258819 w 753"/>
                <a:gd name="T57" fmla="*/ 448097 h 542"/>
                <a:gd name="T58" fmla="*/ 202032 w 753"/>
                <a:gd name="T59" fmla="*/ 433089 h 542"/>
                <a:gd name="T60" fmla="*/ 160534 w 753"/>
                <a:gd name="T61" fmla="*/ 433089 h 542"/>
                <a:gd name="T62" fmla="*/ 138692 w 753"/>
                <a:gd name="T63" fmla="*/ 370913 h 542"/>
                <a:gd name="T64" fmla="*/ 175822 w 753"/>
                <a:gd name="T65" fmla="*/ 361265 h 542"/>
                <a:gd name="T66" fmla="*/ 173638 w 753"/>
                <a:gd name="T67" fmla="*/ 309809 h 542"/>
                <a:gd name="T68" fmla="*/ 67708 w 753"/>
                <a:gd name="T69" fmla="*/ 266928 h 542"/>
                <a:gd name="T70" fmla="*/ 15289 w 753"/>
                <a:gd name="T71" fmla="*/ 266928 h 542"/>
                <a:gd name="T72" fmla="*/ 0 w 753"/>
                <a:gd name="T73" fmla="*/ 221904 h 54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753" h="542">
                  <a:moveTo>
                    <a:pt x="0" y="207"/>
                  </a:moveTo>
                  <a:lnTo>
                    <a:pt x="34" y="211"/>
                  </a:lnTo>
                  <a:lnTo>
                    <a:pt x="67" y="178"/>
                  </a:lnTo>
                  <a:lnTo>
                    <a:pt x="80" y="187"/>
                  </a:lnTo>
                  <a:lnTo>
                    <a:pt x="147" y="215"/>
                  </a:lnTo>
                  <a:lnTo>
                    <a:pt x="159" y="207"/>
                  </a:lnTo>
                  <a:lnTo>
                    <a:pt x="161" y="187"/>
                  </a:lnTo>
                  <a:lnTo>
                    <a:pt x="175" y="173"/>
                  </a:lnTo>
                  <a:lnTo>
                    <a:pt x="269" y="112"/>
                  </a:lnTo>
                  <a:lnTo>
                    <a:pt x="284" y="133"/>
                  </a:lnTo>
                  <a:lnTo>
                    <a:pt x="343" y="148"/>
                  </a:lnTo>
                  <a:lnTo>
                    <a:pt x="373" y="107"/>
                  </a:lnTo>
                  <a:lnTo>
                    <a:pt x="387" y="117"/>
                  </a:lnTo>
                  <a:lnTo>
                    <a:pt x="410" y="117"/>
                  </a:lnTo>
                  <a:lnTo>
                    <a:pt x="410" y="105"/>
                  </a:lnTo>
                  <a:lnTo>
                    <a:pt x="438" y="95"/>
                  </a:lnTo>
                  <a:lnTo>
                    <a:pt x="438" y="86"/>
                  </a:lnTo>
                  <a:lnTo>
                    <a:pt x="450" y="73"/>
                  </a:lnTo>
                  <a:lnTo>
                    <a:pt x="458" y="75"/>
                  </a:lnTo>
                  <a:lnTo>
                    <a:pt x="489" y="46"/>
                  </a:lnTo>
                  <a:lnTo>
                    <a:pt x="513" y="52"/>
                  </a:lnTo>
                  <a:lnTo>
                    <a:pt x="537" y="19"/>
                  </a:lnTo>
                  <a:lnTo>
                    <a:pt x="550" y="46"/>
                  </a:lnTo>
                  <a:lnTo>
                    <a:pt x="557" y="44"/>
                  </a:lnTo>
                  <a:lnTo>
                    <a:pt x="596" y="7"/>
                  </a:lnTo>
                  <a:lnTo>
                    <a:pt x="606" y="9"/>
                  </a:lnTo>
                  <a:lnTo>
                    <a:pt x="624" y="0"/>
                  </a:lnTo>
                  <a:lnTo>
                    <a:pt x="656" y="9"/>
                  </a:lnTo>
                  <a:lnTo>
                    <a:pt x="656" y="44"/>
                  </a:lnTo>
                  <a:lnTo>
                    <a:pt x="681" y="47"/>
                  </a:lnTo>
                  <a:lnTo>
                    <a:pt x="672" y="82"/>
                  </a:lnTo>
                  <a:lnTo>
                    <a:pt x="651" y="119"/>
                  </a:lnTo>
                  <a:lnTo>
                    <a:pt x="640" y="151"/>
                  </a:lnTo>
                  <a:lnTo>
                    <a:pt x="651" y="151"/>
                  </a:lnTo>
                  <a:lnTo>
                    <a:pt x="678" y="127"/>
                  </a:lnTo>
                  <a:lnTo>
                    <a:pt x="700" y="176"/>
                  </a:lnTo>
                  <a:lnTo>
                    <a:pt x="717" y="164"/>
                  </a:lnTo>
                  <a:lnTo>
                    <a:pt x="736" y="164"/>
                  </a:lnTo>
                  <a:lnTo>
                    <a:pt x="752" y="213"/>
                  </a:lnTo>
                  <a:lnTo>
                    <a:pt x="736" y="231"/>
                  </a:lnTo>
                  <a:lnTo>
                    <a:pt x="738" y="254"/>
                  </a:lnTo>
                  <a:lnTo>
                    <a:pt x="694" y="308"/>
                  </a:lnTo>
                  <a:lnTo>
                    <a:pt x="696" y="369"/>
                  </a:lnTo>
                  <a:lnTo>
                    <a:pt x="640" y="413"/>
                  </a:lnTo>
                  <a:lnTo>
                    <a:pt x="635" y="449"/>
                  </a:lnTo>
                  <a:lnTo>
                    <a:pt x="603" y="465"/>
                  </a:lnTo>
                  <a:lnTo>
                    <a:pt x="606" y="484"/>
                  </a:lnTo>
                  <a:lnTo>
                    <a:pt x="574" y="493"/>
                  </a:lnTo>
                  <a:lnTo>
                    <a:pt x="550" y="533"/>
                  </a:lnTo>
                  <a:lnTo>
                    <a:pt x="485" y="541"/>
                  </a:lnTo>
                  <a:lnTo>
                    <a:pt x="450" y="517"/>
                  </a:lnTo>
                  <a:lnTo>
                    <a:pt x="417" y="503"/>
                  </a:lnTo>
                  <a:lnTo>
                    <a:pt x="382" y="538"/>
                  </a:lnTo>
                  <a:lnTo>
                    <a:pt x="347" y="541"/>
                  </a:lnTo>
                  <a:lnTo>
                    <a:pt x="311" y="541"/>
                  </a:lnTo>
                  <a:lnTo>
                    <a:pt x="232" y="499"/>
                  </a:lnTo>
                  <a:lnTo>
                    <a:pt x="220" y="460"/>
                  </a:lnTo>
                  <a:lnTo>
                    <a:pt x="237" y="418"/>
                  </a:lnTo>
                  <a:lnTo>
                    <a:pt x="215" y="404"/>
                  </a:lnTo>
                  <a:lnTo>
                    <a:pt x="185" y="404"/>
                  </a:lnTo>
                  <a:lnTo>
                    <a:pt x="179" y="394"/>
                  </a:lnTo>
                  <a:lnTo>
                    <a:pt x="147" y="404"/>
                  </a:lnTo>
                  <a:lnTo>
                    <a:pt x="115" y="381"/>
                  </a:lnTo>
                  <a:lnTo>
                    <a:pt x="127" y="346"/>
                  </a:lnTo>
                  <a:lnTo>
                    <a:pt x="152" y="345"/>
                  </a:lnTo>
                  <a:lnTo>
                    <a:pt x="161" y="337"/>
                  </a:lnTo>
                  <a:lnTo>
                    <a:pt x="171" y="305"/>
                  </a:lnTo>
                  <a:lnTo>
                    <a:pt x="159" y="289"/>
                  </a:lnTo>
                  <a:lnTo>
                    <a:pt x="75" y="272"/>
                  </a:lnTo>
                  <a:lnTo>
                    <a:pt x="62" y="249"/>
                  </a:lnTo>
                  <a:lnTo>
                    <a:pt x="39" y="249"/>
                  </a:lnTo>
                  <a:lnTo>
                    <a:pt x="14" y="249"/>
                  </a:lnTo>
                  <a:lnTo>
                    <a:pt x="0" y="223"/>
                  </a:lnTo>
                  <a:lnTo>
                    <a:pt x="0" y="207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3" name="Freeform 25"/>
            <p:cNvSpPr>
              <a:spLocks/>
            </p:cNvSpPr>
            <p:nvPr/>
          </p:nvSpPr>
          <p:spPr bwMode="auto">
            <a:xfrm>
              <a:off x="4165681" y="4737100"/>
              <a:ext cx="569912" cy="622300"/>
            </a:xfrm>
            <a:custGeom>
              <a:avLst/>
              <a:gdLst>
                <a:gd name="T0" fmla="*/ 487871 w 521"/>
                <a:gd name="T1" fmla="*/ 74847 h 582"/>
                <a:gd name="T2" fmla="*/ 475838 w 521"/>
                <a:gd name="T3" fmla="*/ 22454 h 582"/>
                <a:gd name="T4" fmla="*/ 436459 w 521"/>
                <a:gd name="T5" fmla="*/ 29939 h 582"/>
                <a:gd name="T6" fmla="*/ 405830 w 521"/>
                <a:gd name="T7" fmla="*/ 49185 h 582"/>
                <a:gd name="T8" fmla="*/ 375201 w 521"/>
                <a:gd name="T9" fmla="*/ 27800 h 582"/>
                <a:gd name="T10" fmla="*/ 322695 w 521"/>
                <a:gd name="T11" fmla="*/ 35285 h 582"/>
                <a:gd name="T12" fmla="*/ 154237 w 521"/>
                <a:gd name="T13" fmla="*/ 0 h 582"/>
                <a:gd name="T14" fmla="*/ 165176 w 521"/>
                <a:gd name="T15" fmla="*/ 41701 h 582"/>
                <a:gd name="T16" fmla="*/ 89698 w 521"/>
                <a:gd name="T17" fmla="*/ 41701 h 582"/>
                <a:gd name="T18" fmla="*/ 27347 w 521"/>
                <a:gd name="T19" fmla="*/ 117617 h 582"/>
                <a:gd name="T20" fmla="*/ 53600 w 521"/>
                <a:gd name="T21" fmla="*/ 296181 h 582"/>
                <a:gd name="T22" fmla="*/ 4376 w 521"/>
                <a:gd name="T23" fmla="*/ 361404 h 582"/>
                <a:gd name="T24" fmla="*/ 68915 w 521"/>
                <a:gd name="T25" fmla="*/ 368889 h 582"/>
                <a:gd name="T26" fmla="*/ 83135 w 521"/>
                <a:gd name="T27" fmla="*/ 482229 h 582"/>
                <a:gd name="T28" fmla="*/ 135641 w 521"/>
                <a:gd name="T29" fmla="*/ 452290 h 582"/>
                <a:gd name="T30" fmla="*/ 157519 w 521"/>
                <a:gd name="T31" fmla="*/ 477952 h 582"/>
                <a:gd name="T32" fmla="*/ 212213 w 521"/>
                <a:gd name="T33" fmla="*/ 442667 h 582"/>
                <a:gd name="T34" fmla="*/ 264719 w 521"/>
                <a:gd name="T35" fmla="*/ 442667 h 582"/>
                <a:gd name="T36" fmla="*/ 292066 w 521"/>
                <a:gd name="T37" fmla="*/ 483298 h 582"/>
                <a:gd name="T38" fmla="*/ 259250 w 521"/>
                <a:gd name="T39" fmla="*/ 560284 h 582"/>
                <a:gd name="T40" fmla="*/ 259250 w 521"/>
                <a:gd name="T41" fmla="*/ 593430 h 582"/>
                <a:gd name="T42" fmla="*/ 315038 w 521"/>
                <a:gd name="T43" fmla="*/ 621231 h 582"/>
                <a:gd name="T44" fmla="*/ 353324 w 521"/>
                <a:gd name="T45" fmla="*/ 607331 h 582"/>
                <a:gd name="T46" fmla="*/ 375201 w 521"/>
                <a:gd name="T47" fmla="*/ 560284 h 582"/>
                <a:gd name="T48" fmla="*/ 413487 w 521"/>
                <a:gd name="T49" fmla="*/ 552799 h 582"/>
                <a:gd name="T50" fmla="*/ 465993 w 521"/>
                <a:gd name="T51" fmla="*/ 558145 h 582"/>
                <a:gd name="T52" fmla="*/ 458336 w 521"/>
                <a:gd name="T53" fmla="*/ 527137 h 582"/>
                <a:gd name="T54" fmla="*/ 538189 w 521"/>
                <a:gd name="T55" fmla="*/ 515376 h 582"/>
                <a:gd name="T56" fmla="*/ 556785 w 521"/>
                <a:gd name="T57" fmla="*/ 477952 h 582"/>
                <a:gd name="T58" fmla="*/ 565536 w 521"/>
                <a:gd name="T59" fmla="*/ 374235 h 582"/>
                <a:gd name="T60" fmla="*/ 530532 w 521"/>
                <a:gd name="T61" fmla="*/ 323981 h 582"/>
                <a:gd name="T62" fmla="*/ 520687 w 521"/>
                <a:gd name="T63" fmla="*/ 282280 h 582"/>
                <a:gd name="T64" fmla="*/ 500997 w 521"/>
                <a:gd name="T65" fmla="*/ 278003 h 582"/>
                <a:gd name="T66" fmla="*/ 530532 w 521"/>
                <a:gd name="T67" fmla="*/ 203156 h 582"/>
                <a:gd name="T68" fmla="*/ 543659 w 521"/>
                <a:gd name="T69" fmla="*/ 142209 h 582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521" h="582">
                  <a:moveTo>
                    <a:pt x="468" y="75"/>
                  </a:moveTo>
                  <a:lnTo>
                    <a:pt x="446" y="70"/>
                  </a:lnTo>
                  <a:lnTo>
                    <a:pt x="435" y="55"/>
                  </a:lnTo>
                  <a:lnTo>
                    <a:pt x="435" y="21"/>
                  </a:lnTo>
                  <a:lnTo>
                    <a:pt x="423" y="4"/>
                  </a:lnTo>
                  <a:lnTo>
                    <a:pt x="399" y="28"/>
                  </a:lnTo>
                  <a:lnTo>
                    <a:pt x="387" y="46"/>
                  </a:lnTo>
                  <a:lnTo>
                    <a:pt x="371" y="46"/>
                  </a:lnTo>
                  <a:lnTo>
                    <a:pt x="366" y="19"/>
                  </a:lnTo>
                  <a:lnTo>
                    <a:pt x="343" y="26"/>
                  </a:lnTo>
                  <a:lnTo>
                    <a:pt x="313" y="46"/>
                  </a:lnTo>
                  <a:lnTo>
                    <a:pt x="295" y="33"/>
                  </a:lnTo>
                  <a:lnTo>
                    <a:pt x="254" y="7"/>
                  </a:lnTo>
                  <a:lnTo>
                    <a:pt x="141" y="0"/>
                  </a:lnTo>
                  <a:lnTo>
                    <a:pt x="129" y="12"/>
                  </a:lnTo>
                  <a:lnTo>
                    <a:pt x="151" y="39"/>
                  </a:lnTo>
                  <a:lnTo>
                    <a:pt x="124" y="55"/>
                  </a:lnTo>
                  <a:lnTo>
                    <a:pt x="82" y="39"/>
                  </a:lnTo>
                  <a:lnTo>
                    <a:pt x="39" y="75"/>
                  </a:lnTo>
                  <a:lnTo>
                    <a:pt x="25" y="110"/>
                  </a:lnTo>
                  <a:lnTo>
                    <a:pt x="27" y="190"/>
                  </a:lnTo>
                  <a:lnTo>
                    <a:pt x="49" y="277"/>
                  </a:lnTo>
                  <a:lnTo>
                    <a:pt x="0" y="331"/>
                  </a:lnTo>
                  <a:lnTo>
                    <a:pt x="4" y="338"/>
                  </a:lnTo>
                  <a:lnTo>
                    <a:pt x="49" y="326"/>
                  </a:lnTo>
                  <a:lnTo>
                    <a:pt x="63" y="345"/>
                  </a:lnTo>
                  <a:lnTo>
                    <a:pt x="50" y="406"/>
                  </a:lnTo>
                  <a:lnTo>
                    <a:pt x="76" y="451"/>
                  </a:lnTo>
                  <a:lnTo>
                    <a:pt x="100" y="457"/>
                  </a:lnTo>
                  <a:lnTo>
                    <a:pt x="124" y="423"/>
                  </a:lnTo>
                  <a:lnTo>
                    <a:pt x="136" y="451"/>
                  </a:lnTo>
                  <a:lnTo>
                    <a:pt x="144" y="447"/>
                  </a:lnTo>
                  <a:lnTo>
                    <a:pt x="183" y="411"/>
                  </a:lnTo>
                  <a:lnTo>
                    <a:pt x="194" y="414"/>
                  </a:lnTo>
                  <a:lnTo>
                    <a:pt x="212" y="404"/>
                  </a:lnTo>
                  <a:lnTo>
                    <a:pt x="242" y="414"/>
                  </a:lnTo>
                  <a:lnTo>
                    <a:pt x="242" y="447"/>
                  </a:lnTo>
                  <a:lnTo>
                    <a:pt x="267" y="452"/>
                  </a:lnTo>
                  <a:lnTo>
                    <a:pt x="259" y="487"/>
                  </a:lnTo>
                  <a:lnTo>
                    <a:pt x="237" y="524"/>
                  </a:lnTo>
                  <a:lnTo>
                    <a:pt x="226" y="555"/>
                  </a:lnTo>
                  <a:lnTo>
                    <a:pt x="237" y="555"/>
                  </a:lnTo>
                  <a:lnTo>
                    <a:pt x="265" y="531"/>
                  </a:lnTo>
                  <a:lnTo>
                    <a:pt x="288" y="581"/>
                  </a:lnTo>
                  <a:lnTo>
                    <a:pt x="303" y="568"/>
                  </a:lnTo>
                  <a:lnTo>
                    <a:pt x="323" y="568"/>
                  </a:lnTo>
                  <a:lnTo>
                    <a:pt x="343" y="553"/>
                  </a:lnTo>
                  <a:lnTo>
                    <a:pt x="343" y="524"/>
                  </a:lnTo>
                  <a:lnTo>
                    <a:pt x="353" y="514"/>
                  </a:lnTo>
                  <a:lnTo>
                    <a:pt x="378" y="517"/>
                  </a:lnTo>
                  <a:lnTo>
                    <a:pt x="419" y="536"/>
                  </a:lnTo>
                  <a:lnTo>
                    <a:pt x="426" y="522"/>
                  </a:lnTo>
                  <a:lnTo>
                    <a:pt x="416" y="505"/>
                  </a:lnTo>
                  <a:lnTo>
                    <a:pt x="419" y="493"/>
                  </a:lnTo>
                  <a:lnTo>
                    <a:pt x="446" y="470"/>
                  </a:lnTo>
                  <a:lnTo>
                    <a:pt x="492" y="482"/>
                  </a:lnTo>
                  <a:lnTo>
                    <a:pt x="520" y="465"/>
                  </a:lnTo>
                  <a:lnTo>
                    <a:pt x="509" y="447"/>
                  </a:lnTo>
                  <a:lnTo>
                    <a:pt x="520" y="409"/>
                  </a:lnTo>
                  <a:lnTo>
                    <a:pt x="517" y="350"/>
                  </a:lnTo>
                  <a:lnTo>
                    <a:pt x="499" y="343"/>
                  </a:lnTo>
                  <a:lnTo>
                    <a:pt x="485" y="303"/>
                  </a:lnTo>
                  <a:lnTo>
                    <a:pt x="485" y="268"/>
                  </a:lnTo>
                  <a:lnTo>
                    <a:pt x="476" y="264"/>
                  </a:lnTo>
                  <a:lnTo>
                    <a:pt x="465" y="268"/>
                  </a:lnTo>
                  <a:lnTo>
                    <a:pt x="458" y="260"/>
                  </a:lnTo>
                  <a:lnTo>
                    <a:pt x="463" y="208"/>
                  </a:lnTo>
                  <a:lnTo>
                    <a:pt x="485" y="190"/>
                  </a:lnTo>
                  <a:lnTo>
                    <a:pt x="499" y="160"/>
                  </a:lnTo>
                  <a:lnTo>
                    <a:pt x="497" y="133"/>
                  </a:lnTo>
                  <a:lnTo>
                    <a:pt x="468" y="75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4" name="Freeform 26"/>
            <p:cNvSpPr>
              <a:spLocks/>
            </p:cNvSpPr>
            <p:nvPr/>
          </p:nvSpPr>
          <p:spPr bwMode="auto">
            <a:xfrm>
              <a:off x="4099006" y="4368800"/>
              <a:ext cx="801687" cy="490538"/>
            </a:xfrm>
            <a:custGeom>
              <a:avLst/>
              <a:gdLst>
                <a:gd name="T0" fmla="*/ 108277 w 733"/>
                <a:gd name="T1" fmla="*/ 451811 h 456"/>
                <a:gd name="T2" fmla="*/ 201242 w 733"/>
                <a:gd name="T3" fmla="*/ 430296 h 456"/>
                <a:gd name="T4" fmla="*/ 206711 w 733"/>
                <a:gd name="T5" fmla="*/ 382964 h 456"/>
                <a:gd name="T6" fmla="*/ 344518 w 733"/>
                <a:gd name="T7" fmla="*/ 377585 h 456"/>
                <a:gd name="T8" fmla="*/ 410140 w 733"/>
                <a:gd name="T9" fmla="*/ 420615 h 456"/>
                <a:gd name="T10" fmla="*/ 467013 w 733"/>
                <a:gd name="T11" fmla="*/ 390494 h 456"/>
                <a:gd name="T12" fmla="*/ 489981 w 733"/>
                <a:gd name="T13" fmla="*/ 420615 h 456"/>
                <a:gd name="T14" fmla="*/ 531541 w 733"/>
                <a:gd name="T15" fmla="*/ 375434 h 456"/>
                <a:gd name="T16" fmla="*/ 544666 w 733"/>
                <a:gd name="T17" fmla="*/ 430296 h 456"/>
                <a:gd name="T18" fmla="*/ 579665 w 733"/>
                <a:gd name="T19" fmla="*/ 451811 h 456"/>
                <a:gd name="T20" fmla="*/ 646381 w 733"/>
                <a:gd name="T21" fmla="*/ 413085 h 456"/>
                <a:gd name="T22" fmla="*/ 756845 w 733"/>
                <a:gd name="T23" fmla="*/ 346389 h 456"/>
                <a:gd name="T24" fmla="*/ 748095 w 733"/>
                <a:gd name="T25" fmla="*/ 238815 h 456"/>
                <a:gd name="T26" fmla="*/ 757939 w 733"/>
                <a:gd name="T27" fmla="*/ 201164 h 456"/>
                <a:gd name="T28" fmla="*/ 686848 w 733"/>
                <a:gd name="T29" fmla="*/ 164588 h 456"/>
                <a:gd name="T30" fmla="*/ 636537 w 733"/>
                <a:gd name="T31" fmla="*/ 164588 h 456"/>
                <a:gd name="T32" fmla="*/ 561072 w 733"/>
                <a:gd name="T33" fmla="*/ 137695 h 456"/>
                <a:gd name="T34" fmla="*/ 520604 w 733"/>
                <a:gd name="T35" fmla="*/ 97892 h 456"/>
                <a:gd name="T36" fmla="*/ 480137 w 733"/>
                <a:gd name="T37" fmla="*/ 91438 h 456"/>
                <a:gd name="T38" fmla="*/ 391547 w 733"/>
                <a:gd name="T39" fmla="*/ 91438 h 456"/>
                <a:gd name="T40" fmla="*/ 229678 w 733"/>
                <a:gd name="T41" fmla="*/ 0 h 456"/>
                <a:gd name="T42" fmla="*/ 196867 w 733"/>
                <a:gd name="T43" fmla="*/ 10757 h 456"/>
                <a:gd name="T44" fmla="*/ 95152 w 733"/>
                <a:gd name="T45" fmla="*/ 10757 h 456"/>
                <a:gd name="T46" fmla="*/ 108277 w 733"/>
                <a:gd name="T47" fmla="*/ 45181 h 456"/>
                <a:gd name="T48" fmla="*/ 155306 w 733"/>
                <a:gd name="T49" fmla="*/ 55939 h 456"/>
                <a:gd name="T50" fmla="*/ 102808 w 733"/>
                <a:gd name="T51" fmla="*/ 91438 h 456"/>
                <a:gd name="T52" fmla="*/ 102808 w 733"/>
                <a:gd name="T53" fmla="*/ 132316 h 456"/>
                <a:gd name="T54" fmla="*/ 133432 w 733"/>
                <a:gd name="T55" fmla="*/ 176422 h 456"/>
                <a:gd name="T56" fmla="*/ 168431 w 733"/>
                <a:gd name="T57" fmla="*/ 267860 h 456"/>
                <a:gd name="T58" fmla="*/ 145463 w 733"/>
                <a:gd name="T59" fmla="*/ 283996 h 456"/>
                <a:gd name="T60" fmla="*/ 20780 w 733"/>
                <a:gd name="T61" fmla="*/ 331328 h 456"/>
                <a:gd name="T62" fmla="*/ 15312 w 733"/>
                <a:gd name="T63" fmla="*/ 372206 h 456"/>
                <a:gd name="T64" fmla="*/ 39373 w 733"/>
                <a:gd name="T65" fmla="*/ 422766 h 45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733" h="456">
                  <a:moveTo>
                    <a:pt x="85" y="455"/>
                  </a:moveTo>
                  <a:lnTo>
                    <a:pt x="99" y="420"/>
                  </a:lnTo>
                  <a:lnTo>
                    <a:pt x="144" y="384"/>
                  </a:lnTo>
                  <a:lnTo>
                    <a:pt x="184" y="400"/>
                  </a:lnTo>
                  <a:lnTo>
                    <a:pt x="212" y="384"/>
                  </a:lnTo>
                  <a:lnTo>
                    <a:pt x="189" y="356"/>
                  </a:lnTo>
                  <a:lnTo>
                    <a:pt x="202" y="344"/>
                  </a:lnTo>
                  <a:lnTo>
                    <a:pt x="315" y="351"/>
                  </a:lnTo>
                  <a:lnTo>
                    <a:pt x="356" y="378"/>
                  </a:lnTo>
                  <a:lnTo>
                    <a:pt x="375" y="391"/>
                  </a:lnTo>
                  <a:lnTo>
                    <a:pt x="405" y="370"/>
                  </a:lnTo>
                  <a:lnTo>
                    <a:pt x="427" y="363"/>
                  </a:lnTo>
                  <a:lnTo>
                    <a:pt x="432" y="391"/>
                  </a:lnTo>
                  <a:lnTo>
                    <a:pt x="448" y="391"/>
                  </a:lnTo>
                  <a:lnTo>
                    <a:pt x="462" y="373"/>
                  </a:lnTo>
                  <a:lnTo>
                    <a:pt x="486" y="349"/>
                  </a:lnTo>
                  <a:lnTo>
                    <a:pt x="498" y="366"/>
                  </a:lnTo>
                  <a:lnTo>
                    <a:pt x="498" y="400"/>
                  </a:lnTo>
                  <a:lnTo>
                    <a:pt x="508" y="416"/>
                  </a:lnTo>
                  <a:lnTo>
                    <a:pt x="530" y="420"/>
                  </a:lnTo>
                  <a:lnTo>
                    <a:pt x="554" y="396"/>
                  </a:lnTo>
                  <a:lnTo>
                    <a:pt x="591" y="384"/>
                  </a:lnTo>
                  <a:lnTo>
                    <a:pt x="661" y="320"/>
                  </a:lnTo>
                  <a:lnTo>
                    <a:pt x="692" y="322"/>
                  </a:lnTo>
                  <a:lnTo>
                    <a:pt x="732" y="310"/>
                  </a:lnTo>
                  <a:lnTo>
                    <a:pt x="684" y="222"/>
                  </a:lnTo>
                  <a:lnTo>
                    <a:pt x="699" y="195"/>
                  </a:lnTo>
                  <a:lnTo>
                    <a:pt x="693" y="187"/>
                  </a:lnTo>
                  <a:lnTo>
                    <a:pt x="670" y="178"/>
                  </a:lnTo>
                  <a:lnTo>
                    <a:pt x="628" y="153"/>
                  </a:lnTo>
                  <a:lnTo>
                    <a:pt x="608" y="141"/>
                  </a:lnTo>
                  <a:lnTo>
                    <a:pt x="582" y="153"/>
                  </a:lnTo>
                  <a:lnTo>
                    <a:pt x="552" y="128"/>
                  </a:lnTo>
                  <a:lnTo>
                    <a:pt x="513" y="128"/>
                  </a:lnTo>
                  <a:lnTo>
                    <a:pt x="483" y="114"/>
                  </a:lnTo>
                  <a:lnTo>
                    <a:pt x="476" y="91"/>
                  </a:lnTo>
                  <a:lnTo>
                    <a:pt x="462" y="73"/>
                  </a:lnTo>
                  <a:lnTo>
                    <a:pt x="439" y="85"/>
                  </a:lnTo>
                  <a:lnTo>
                    <a:pt x="420" y="78"/>
                  </a:lnTo>
                  <a:lnTo>
                    <a:pt x="358" y="85"/>
                  </a:lnTo>
                  <a:lnTo>
                    <a:pt x="292" y="70"/>
                  </a:lnTo>
                  <a:lnTo>
                    <a:pt x="210" y="0"/>
                  </a:lnTo>
                  <a:lnTo>
                    <a:pt x="188" y="16"/>
                  </a:lnTo>
                  <a:lnTo>
                    <a:pt x="180" y="10"/>
                  </a:lnTo>
                  <a:lnTo>
                    <a:pt x="162" y="10"/>
                  </a:lnTo>
                  <a:lnTo>
                    <a:pt x="87" y="10"/>
                  </a:lnTo>
                  <a:lnTo>
                    <a:pt x="78" y="20"/>
                  </a:lnTo>
                  <a:lnTo>
                    <a:pt x="99" y="42"/>
                  </a:lnTo>
                  <a:lnTo>
                    <a:pt x="122" y="46"/>
                  </a:lnTo>
                  <a:lnTo>
                    <a:pt x="142" y="52"/>
                  </a:lnTo>
                  <a:lnTo>
                    <a:pt x="133" y="68"/>
                  </a:lnTo>
                  <a:lnTo>
                    <a:pt x="94" y="85"/>
                  </a:lnTo>
                  <a:lnTo>
                    <a:pt x="87" y="114"/>
                  </a:lnTo>
                  <a:lnTo>
                    <a:pt x="94" y="123"/>
                  </a:lnTo>
                  <a:lnTo>
                    <a:pt x="99" y="160"/>
                  </a:lnTo>
                  <a:lnTo>
                    <a:pt x="122" y="164"/>
                  </a:lnTo>
                  <a:lnTo>
                    <a:pt x="144" y="192"/>
                  </a:lnTo>
                  <a:lnTo>
                    <a:pt x="154" y="249"/>
                  </a:lnTo>
                  <a:lnTo>
                    <a:pt x="147" y="267"/>
                  </a:lnTo>
                  <a:lnTo>
                    <a:pt x="133" y="264"/>
                  </a:lnTo>
                  <a:lnTo>
                    <a:pt x="90" y="295"/>
                  </a:lnTo>
                  <a:lnTo>
                    <a:pt x="19" y="308"/>
                  </a:lnTo>
                  <a:lnTo>
                    <a:pt x="0" y="327"/>
                  </a:lnTo>
                  <a:lnTo>
                    <a:pt x="14" y="346"/>
                  </a:lnTo>
                  <a:lnTo>
                    <a:pt x="16" y="388"/>
                  </a:lnTo>
                  <a:lnTo>
                    <a:pt x="36" y="393"/>
                  </a:lnTo>
                  <a:lnTo>
                    <a:pt x="85" y="455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5" name="Freeform 27"/>
            <p:cNvSpPr>
              <a:spLocks/>
            </p:cNvSpPr>
            <p:nvPr/>
          </p:nvSpPr>
          <p:spPr bwMode="auto">
            <a:xfrm>
              <a:off x="4206956" y="5919788"/>
              <a:ext cx="258762" cy="231775"/>
            </a:xfrm>
            <a:custGeom>
              <a:avLst/>
              <a:gdLst>
                <a:gd name="T0" fmla="*/ 257675 w 238"/>
                <a:gd name="T1" fmla="*/ 38809 h 215"/>
                <a:gd name="T2" fmla="*/ 208749 w 238"/>
                <a:gd name="T3" fmla="*/ 118583 h 215"/>
                <a:gd name="T4" fmla="*/ 208749 w 238"/>
                <a:gd name="T5" fmla="*/ 155235 h 215"/>
                <a:gd name="T6" fmla="*/ 114160 w 238"/>
                <a:gd name="T7" fmla="*/ 230697 h 215"/>
                <a:gd name="T8" fmla="*/ 19570 w 238"/>
                <a:gd name="T9" fmla="*/ 196200 h 215"/>
                <a:gd name="T10" fmla="*/ 0 w 238"/>
                <a:gd name="T11" fmla="*/ 129363 h 215"/>
                <a:gd name="T12" fmla="*/ 4349 w 238"/>
                <a:gd name="T13" fmla="*/ 97022 h 215"/>
                <a:gd name="T14" fmla="*/ 58711 w 238"/>
                <a:gd name="T15" fmla="*/ 46355 h 215"/>
                <a:gd name="T16" fmla="*/ 75019 w 238"/>
                <a:gd name="T17" fmla="*/ 30185 h 215"/>
                <a:gd name="T18" fmla="*/ 163085 w 238"/>
                <a:gd name="T19" fmla="*/ 17248 h 215"/>
                <a:gd name="T20" fmla="*/ 202226 w 238"/>
                <a:gd name="T21" fmla="*/ 12936 h 215"/>
                <a:gd name="T22" fmla="*/ 215273 w 238"/>
                <a:gd name="T23" fmla="*/ 0 h 215"/>
                <a:gd name="T24" fmla="*/ 243541 w 238"/>
                <a:gd name="T25" fmla="*/ 4312 h 215"/>
                <a:gd name="T26" fmla="*/ 257675 w 238"/>
                <a:gd name="T27" fmla="*/ 38809 h 215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38" h="215">
                  <a:moveTo>
                    <a:pt x="237" y="36"/>
                  </a:moveTo>
                  <a:lnTo>
                    <a:pt x="192" y="110"/>
                  </a:lnTo>
                  <a:lnTo>
                    <a:pt x="192" y="144"/>
                  </a:lnTo>
                  <a:lnTo>
                    <a:pt x="105" y="214"/>
                  </a:lnTo>
                  <a:lnTo>
                    <a:pt x="18" y="182"/>
                  </a:lnTo>
                  <a:lnTo>
                    <a:pt x="0" y="120"/>
                  </a:lnTo>
                  <a:lnTo>
                    <a:pt x="4" y="90"/>
                  </a:lnTo>
                  <a:lnTo>
                    <a:pt x="54" y="43"/>
                  </a:lnTo>
                  <a:lnTo>
                    <a:pt x="69" y="28"/>
                  </a:lnTo>
                  <a:lnTo>
                    <a:pt x="150" y="16"/>
                  </a:lnTo>
                  <a:lnTo>
                    <a:pt x="186" y="12"/>
                  </a:lnTo>
                  <a:lnTo>
                    <a:pt x="198" y="0"/>
                  </a:lnTo>
                  <a:lnTo>
                    <a:pt x="224" y="4"/>
                  </a:lnTo>
                  <a:lnTo>
                    <a:pt x="237" y="36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6" name="Oval 28"/>
            <p:cNvSpPr>
              <a:spLocks noChangeArrowheads="1"/>
            </p:cNvSpPr>
            <p:nvPr/>
          </p:nvSpPr>
          <p:spPr bwMode="auto">
            <a:xfrm>
              <a:off x="5126118" y="4437063"/>
              <a:ext cx="66675" cy="65087"/>
            </a:xfrm>
            <a:prstGeom prst="ellipse">
              <a:avLst/>
            </a:prstGeom>
            <a:grpFill/>
            <a:ln w="9525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lIns="52121" tIns="26060" rIns="52121" bIns="26060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/>
              <a:endParaRPr lang="zh-CN" altLang="zh-CN"/>
            </a:p>
          </p:txBody>
        </p:sp>
        <p:sp>
          <p:nvSpPr>
            <p:cNvPr id="67" name="Freeform 29"/>
            <p:cNvSpPr>
              <a:spLocks/>
            </p:cNvSpPr>
            <p:nvPr/>
          </p:nvSpPr>
          <p:spPr bwMode="auto">
            <a:xfrm>
              <a:off x="2659143" y="3294063"/>
              <a:ext cx="1417638" cy="1185862"/>
            </a:xfrm>
            <a:custGeom>
              <a:avLst/>
              <a:gdLst>
                <a:gd name="T0" fmla="*/ 0 w 1299"/>
                <a:gd name="T1" fmla="*/ 221747 h 1107"/>
                <a:gd name="T2" fmla="*/ 53475 w 1299"/>
                <a:gd name="T3" fmla="*/ 168185 h 1107"/>
                <a:gd name="T4" fmla="*/ 218266 w 1299"/>
                <a:gd name="T5" fmla="*/ 76058 h 1107"/>
                <a:gd name="T6" fmla="*/ 258645 w 1299"/>
                <a:gd name="T7" fmla="*/ 20354 h 1107"/>
                <a:gd name="T8" fmla="*/ 293568 w 1299"/>
                <a:gd name="T9" fmla="*/ 2142 h 1107"/>
                <a:gd name="T10" fmla="*/ 356865 w 1299"/>
                <a:gd name="T11" fmla="*/ 41778 h 1107"/>
                <a:gd name="T12" fmla="*/ 362322 w 1299"/>
                <a:gd name="T13" fmla="*/ 159615 h 1107"/>
                <a:gd name="T14" fmla="*/ 449628 w 1299"/>
                <a:gd name="T15" fmla="*/ 261382 h 1107"/>
                <a:gd name="T16" fmla="*/ 591501 w 1299"/>
                <a:gd name="T17" fmla="*/ 227103 h 1107"/>
                <a:gd name="T18" fmla="*/ 629698 w 1299"/>
                <a:gd name="T19" fmla="*/ 256026 h 1107"/>
                <a:gd name="T20" fmla="*/ 566400 w 1299"/>
                <a:gd name="T21" fmla="*/ 320301 h 1107"/>
                <a:gd name="T22" fmla="*/ 632972 w 1299"/>
                <a:gd name="T23" fmla="*/ 387789 h 1107"/>
                <a:gd name="T24" fmla="*/ 664620 w 1299"/>
                <a:gd name="T25" fmla="*/ 397430 h 1107"/>
                <a:gd name="T26" fmla="*/ 697360 w 1299"/>
                <a:gd name="T27" fmla="*/ 446707 h 1107"/>
                <a:gd name="T28" fmla="*/ 825046 w 1299"/>
                <a:gd name="T29" fmla="*/ 448849 h 1107"/>
                <a:gd name="T30" fmla="*/ 947275 w 1299"/>
                <a:gd name="T31" fmla="*/ 400644 h 1107"/>
                <a:gd name="T32" fmla="*/ 959279 w 1299"/>
                <a:gd name="T33" fmla="*/ 477773 h 1107"/>
                <a:gd name="T34" fmla="*/ 926539 w 1299"/>
                <a:gd name="T35" fmla="*/ 519551 h 1107"/>
                <a:gd name="T36" fmla="*/ 916717 w 1299"/>
                <a:gd name="T37" fmla="*/ 581683 h 1107"/>
                <a:gd name="T38" fmla="*/ 1007298 w 1299"/>
                <a:gd name="T39" fmla="*/ 617034 h 1107"/>
                <a:gd name="T40" fmla="*/ 1096787 w 1299"/>
                <a:gd name="T41" fmla="*/ 770221 h 1107"/>
                <a:gd name="T42" fmla="*/ 1136075 w 1299"/>
                <a:gd name="T43" fmla="*/ 832353 h 1107"/>
                <a:gd name="T44" fmla="*/ 1181911 w 1299"/>
                <a:gd name="T45" fmla="*/ 863419 h 1107"/>
                <a:gd name="T46" fmla="*/ 1196098 w 1299"/>
                <a:gd name="T47" fmla="*/ 826997 h 1107"/>
                <a:gd name="T48" fmla="*/ 1241934 w 1299"/>
                <a:gd name="T49" fmla="*/ 775577 h 1107"/>
                <a:gd name="T50" fmla="*/ 1196098 w 1299"/>
                <a:gd name="T51" fmla="*/ 738084 h 1107"/>
                <a:gd name="T52" fmla="*/ 1222290 w 1299"/>
                <a:gd name="T53" fmla="*/ 642744 h 1107"/>
                <a:gd name="T54" fmla="*/ 1268126 w 1299"/>
                <a:gd name="T55" fmla="*/ 652385 h 1107"/>
                <a:gd name="T56" fmla="*/ 1360889 w 1299"/>
                <a:gd name="T57" fmla="*/ 709160 h 1107"/>
                <a:gd name="T58" fmla="*/ 1416547 w 1299"/>
                <a:gd name="T59" fmla="*/ 764865 h 1107"/>
                <a:gd name="T60" fmla="*/ 1405633 w 1299"/>
                <a:gd name="T61" fmla="*/ 839852 h 1107"/>
                <a:gd name="T62" fmla="*/ 1334697 w 1299"/>
                <a:gd name="T63" fmla="*/ 863419 h 1107"/>
                <a:gd name="T64" fmla="*/ 1324875 w 1299"/>
                <a:gd name="T65" fmla="*/ 882701 h 1107"/>
                <a:gd name="T66" fmla="*/ 1273582 w 1299"/>
                <a:gd name="T67" fmla="*/ 903055 h 1107"/>
                <a:gd name="T68" fmla="*/ 1214651 w 1299"/>
                <a:gd name="T69" fmla="*/ 889129 h 1107"/>
                <a:gd name="T70" fmla="*/ 1214651 w 1299"/>
                <a:gd name="T71" fmla="*/ 915910 h 1107"/>
                <a:gd name="T72" fmla="*/ 1190641 w 1299"/>
                <a:gd name="T73" fmla="*/ 955546 h 1107"/>
                <a:gd name="T74" fmla="*/ 1201555 w 1299"/>
                <a:gd name="T75" fmla="*/ 1030532 h 1107"/>
                <a:gd name="T76" fmla="*/ 1207011 w 1299"/>
                <a:gd name="T77" fmla="*/ 1066954 h 1107"/>
                <a:gd name="T78" fmla="*/ 1141531 w 1299"/>
                <a:gd name="T79" fmla="*/ 1079809 h 1107"/>
                <a:gd name="T80" fmla="*/ 1149171 w 1299"/>
                <a:gd name="T81" fmla="*/ 1146226 h 1107"/>
                <a:gd name="T82" fmla="*/ 1113157 w 1299"/>
                <a:gd name="T83" fmla="*/ 1173007 h 1107"/>
                <a:gd name="T84" fmla="*/ 1034581 w 1299"/>
                <a:gd name="T85" fmla="*/ 1179435 h 1107"/>
                <a:gd name="T86" fmla="*/ 1000750 w 1299"/>
                <a:gd name="T87" fmla="*/ 1120516 h 1107"/>
                <a:gd name="T88" fmla="*/ 961462 w 1299"/>
                <a:gd name="T89" fmla="*/ 1120516 h 1107"/>
                <a:gd name="T90" fmla="*/ 886160 w 1299"/>
                <a:gd name="T91" fmla="*/ 1057313 h 1107"/>
                <a:gd name="T92" fmla="*/ 870882 w 1299"/>
                <a:gd name="T93" fmla="*/ 1000538 h 1107"/>
                <a:gd name="T94" fmla="*/ 789032 w 1299"/>
                <a:gd name="T95" fmla="*/ 1030532 h 1107"/>
                <a:gd name="T96" fmla="*/ 768296 w 1299"/>
                <a:gd name="T97" fmla="*/ 1062669 h 1107"/>
                <a:gd name="T98" fmla="*/ 683173 w 1299"/>
                <a:gd name="T99" fmla="*/ 1015535 h 1107"/>
                <a:gd name="T100" fmla="*/ 679899 w 1299"/>
                <a:gd name="T101" fmla="*/ 968400 h 1107"/>
                <a:gd name="T102" fmla="*/ 735557 w 1299"/>
                <a:gd name="T103" fmla="*/ 1000538 h 1107"/>
                <a:gd name="T104" fmla="*/ 758475 w 1299"/>
                <a:gd name="T105" fmla="*/ 935192 h 1107"/>
                <a:gd name="T106" fmla="*/ 808676 w 1299"/>
                <a:gd name="T107" fmla="*/ 889129 h 1107"/>
                <a:gd name="T108" fmla="*/ 850146 w 1299"/>
                <a:gd name="T109" fmla="*/ 824854 h 1107"/>
                <a:gd name="T110" fmla="*/ 830502 w 1299"/>
                <a:gd name="T111" fmla="*/ 723087 h 1107"/>
                <a:gd name="T112" fmla="*/ 753018 w 1299"/>
                <a:gd name="T113" fmla="*/ 581683 h 1107"/>
                <a:gd name="T114" fmla="*/ 670077 w 1299"/>
                <a:gd name="T115" fmla="*/ 550617 h 1107"/>
                <a:gd name="T116" fmla="*/ 579496 w 1299"/>
                <a:gd name="T117" fmla="*/ 448849 h 1107"/>
                <a:gd name="T118" fmla="*/ 433258 w 1299"/>
                <a:gd name="T119" fmla="*/ 409213 h 1107"/>
                <a:gd name="T120" fmla="*/ 318668 w 1299"/>
                <a:gd name="T121" fmla="*/ 422068 h 1107"/>
                <a:gd name="T122" fmla="*/ 228088 w 1299"/>
                <a:gd name="T123" fmla="*/ 457419 h 1107"/>
                <a:gd name="T124" fmla="*/ 136416 w 1299"/>
                <a:gd name="T125" fmla="*/ 402786 h 1107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99" h="1107">
                  <a:moveTo>
                    <a:pt x="11" y="350"/>
                  </a:moveTo>
                  <a:lnTo>
                    <a:pt x="0" y="207"/>
                  </a:lnTo>
                  <a:lnTo>
                    <a:pt x="7" y="177"/>
                  </a:lnTo>
                  <a:lnTo>
                    <a:pt x="49" y="157"/>
                  </a:lnTo>
                  <a:lnTo>
                    <a:pt x="107" y="109"/>
                  </a:lnTo>
                  <a:lnTo>
                    <a:pt x="200" y="71"/>
                  </a:lnTo>
                  <a:lnTo>
                    <a:pt x="237" y="55"/>
                  </a:lnTo>
                  <a:lnTo>
                    <a:pt x="237" y="19"/>
                  </a:lnTo>
                  <a:lnTo>
                    <a:pt x="254" y="0"/>
                  </a:lnTo>
                  <a:lnTo>
                    <a:pt x="269" y="2"/>
                  </a:lnTo>
                  <a:lnTo>
                    <a:pt x="329" y="11"/>
                  </a:lnTo>
                  <a:lnTo>
                    <a:pt x="327" y="39"/>
                  </a:lnTo>
                  <a:lnTo>
                    <a:pt x="339" y="82"/>
                  </a:lnTo>
                  <a:lnTo>
                    <a:pt x="332" y="149"/>
                  </a:lnTo>
                  <a:lnTo>
                    <a:pt x="383" y="226"/>
                  </a:lnTo>
                  <a:lnTo>
                    <a:pt x="412" y="244"/>
                  </a:lnTo>
                  <a:lnTo>
                    <a:pt x="454" y="212"/>
                  </a:lnTo>
                  <a:lnTo>
                    <a:pt x="542" y="212"/>
                  </a:lnTo>
                  <a:lnTo>
                    <a:pt x="563" y="219"/>
                  </a:lnTo>
                  <a:lnTo>
                    <a:pt x="577" y="239"/>
                  </a:lnTo>
                  <a:lnTo>
                    <a:pt x="567" y="261"/>
                  </a:lnTo>
                  <a:lnTo>
                    <a:pt x="519" y="299"/>
                  </a:lnTo>
                  <a:lnTo>
                    <a:pt x="524" y="320"/>
                  </a:lnTo>
                  <a:lnTo>
                    <a:pt x="580" y="362"/>
                  </a:lnTo>
                  <a:lnTo>
                    <a:pt x="602" y="362"/>
                  </a:lnTo>
                  <a:lnTo>
                    <a:pt x="609" y="371"/>
                  </a:lnTo>
                  <a:lnTo>
                    <a:pt x="604" y="389"/>
                  </a:lnTo>
                  <a:lnTo>
                    <a:pt x="639" y="417"/>
                  </a:lnTo>
                  <a:lnTo>
                    <a:pt x="722" y="429"/>
                  </a:lnTo>
                  <a:lnTo>
                    <a:pt x="756" y="419"/>
                  </a:lnTo>
                  <a:lnTo>
                    <a:pt x="807" y="369"/>
                  </a:lnTo>
                  <a:lnTo>
                    <a:pt x="868" y="374"/>
                  </a:lnTo>
                  <a:lnTo>
                    <a:pt x="893" y="412"/>
                  </a:lnTo>
                  <a:lnTo>
                    <a:pt x="879" y="446"/>
                  </a:lnTo>
                  <a:lnTo>
                    <a:pt x="881" y="465"/>
                  </a:lnTo>
                  <a:lnTo>
                    <a:pt x="849" y="485"/>
                  </a:lnTo>
                  <a:lnTo>
                    <a:pt x="836" y="502"/>
                  </a:lnTo>
                  <a:lnTo>
                    <a:pt x="840" y="543"/>
                  </a:lnTo>
                  <a:lnTo>
                    <a:pt x="898" y="585"/>
                  </a:lnTo>
                  <a:lnTo>
                    <a:pt x="923" y="576"/>
                  </a:lnTo>
                  <a:lnTo>
                    <a:pt x="988" y="660"/>
                  </a:lnTo>
                  <a:lnTo>
                    <a:pt x="1005" y="719"/>
                  </a:lnTo>
                  <a:lnTo>
                    <a:pt x="996" y="752"/>
                  </a:lnTo>
                  <a:lnTo>
                    <a:pt x="1041" y="777"/>
                  </a:lnTo>
                  <a:lnTo>
                    <a:pt x="1041" y="794"/>
                  </a:lnTo>
                  <a:lnTo>
                    <a:pt x="1083" y="806"/>
                  </a:lnTo>
                  <a:lnTo>
                    <a:pt x="1096" y="806"/>
                  </a:lnTo>
                  <a:lnTo>
                    <a:pt x="1096" y="772"/>
                  </a:lnTo>
                  <a:lnTo>
                    <a:pt x="1128" y="765"/>
                  </a:lnTo>
                  <a:lnTo>
                    <a:pt x="1138" y="724"/>
                  </a:lnTo>
                  <a:lnTo>
                    <a:pt x="1113" y="707"/>
                  </a:lnTo>
                  <a:lnTo>
                    <a:pt x="1096" y="689"/>
                  </a:lnTo>
                  <a:lnTo>
                    <a:pt x="1103" y="612"/>
                  </a:lnTo>
                  <a:lnTo>
                    <a:pt x="1120" y="600"/>
                  </a:lnTo>
                  <a:lnTo>
                    <a:pt x="1151" y="614"/>
                  </a:lnTo>
                  <a:lnTo>
                    <a:pt x="1162" y="609"/>
                  </a:lnTo>
                  <a:lnTo>
                    <a:pt x="1170" y="623"/>
                  </a:lnTo>
                  <a:lnTo>
                    <a:pt x="1247" y="662"/>
                  </a:lnTo>
                  <a:lnTo>
                    <a:pt x="1290" y="689"/>
                  </a:lnTo>
                  <a:lnTo>
                    <a:pt x="1298" y="714"/>
                  </a:lnTo>
                  <a:lnTo>
                    <a:pt x="1275" y="747"/>
                  </a:lnTo>
                  <a:lnTo>
                    <a:pt x="1288" y="784"/>
                  </a:lnTo>
                  <a:lnTo>
                    <a:pt x="1280" y="801"/>
                  </a:lnTo>
                  <a:lnTo>
                    <a:pt x="1223" y="806"/>
                  </a:lnTo>
                  <a:lnTo>
                    <a:pt x="1211" y="812"/>
                  </a:lnTo>
                  <a:lnTo>
                    <a:pt x="1214" y="824"/>
                  </a:lnTo>
                  <a:lnTo>
                    <a:pt x="1214" y="838"/>
                  </a:lnTo>
                  <a:lnTo>
                    <a:pt x="1167" y="843"/>
                  </a:lnTo>
                  <a:lnTo>
                    <a:pt x="1143" y="830"/>
                  </a:lnTo>
                  <a:lnTo>
                    <a:pt x="1113" y="830"/>
                  </a:lnTo>
                  <a:lnTo>
                    <a:pt x="1106" y="838"/>
                  </a:lnTo>
                  <a:lnTo>
                    <a:pt x="1113" y="855"/>
                  </a:lnTo>
                  <a:lnTo>
                    <a:pt x="1096" y="873"/>
                  </a:lnTo>
                  <a:lnTo>
                    <a:pt x="1091" y="892"/>
                  </a:lnTo>
                  <a:lnTo>
                    <a:pt x="1120" y="917"/>
                  </a:lnTo>
                  <a:lnTo>
                    <a:pt x="1101" y="962"/>
                  </a:lnTo>
                  <a:lnTo>
                    <a:pt x="1108" y="983"/>
                  </a:lnTo>
                  <a:lnTo>
                    <a:pt x="1106" y="996"/>
                  </a:lnTo>
                  <a:lnTo>
                    <a:pt x="1070" y="996"/>
                  </a:lnTo>
                  <a:lnTo>
                    <a:pt x="1046" y="1008"/>
                  </a:lnTo>
                  <a:lnTo>
                    <a:pt x="1065" y="1032"/>
                  </a:lnTo>
                  <a:lnTo>
                    <a:pt x="1053" y="1070"/>
                  </a:lnTo>
                  <a:lnTo>
                    <a:pt x="1016" y="1077"/>
                  </a:lnTo>
                  <a:lnTo>
                    <a:pt x="1020" y="1095"/>
                  </a:lnTo>
                  <a:lnTo>
                    <a:pt x="1010" y="1106"/>
                  </a:lnTo>
                  <a:lnTo>
                    <a:pt x="948" y="1101"/>
                  </a:lnTo>
                  <a:lnTo>
                    <a:pt x="923" y="1084"/>
                  </a:lnTo>
                  <a:lnTo>
                    <a:pt x="917" y="1046"/>
                  </a:lnTo>
                  <a:lnTo>
                    <a:pt x="903" y="1029"/>
                  </a:lnTo>
                  <a:lnTo>
                    <a:pt x="881" y="1046"/>
                  </a:lnTo>
                  <a:lnTo>
                    <a:pt x="840" y="1008"/>
                  </a:lnTo>
                  <a:lnTo>
                    <a:pt x="812" y="987"/>
                  </a:lnTo>
                  <a:lnTo>
                    <a:pt x="807" y="958"/>
                  </a:lnTo>
                  <a:lnTo>
                    <a:pt x="798" y="934"/>
                  </a:lnTo>
                  <a:lnTo>
                    <a:pt x="782" y="934"/>
                  </a:lnTo>
                  <a:lnTo>
                    <a:pt x="723" y="962"/>
                  </a:lnTo>
                  <a:lnTo>
                    <a:pt x="726" y="992"/>
                  </a:lnTo>
                  <a:lnTo>
                    <a:pt x="704" y="992"/>
                  </a:lnTo>
                  <a:lnTo>
                    <a:pt x="666" y="953"/>
                  </a:lnTo>
                  <a:lnTo>
                    <a:pt x="626" y="948"/>
                  </a:lnTo>
                  <a:lnTo>
                    <a:pt x="611" y="927"/>
                  </a:lnTo>
                  <a:lnTo>
                    <a:pt x="623" y="904"/>
                  </a:lnTo>
                  <a:lnTo>
                    <a:pt x="646" y="924"/>
                  </a:lnTo>
                  <a:lnTo>
                    <a:pt x="674" y="934"/>
                  </a:lnTo>
                  <a:lnTo>
                    <a:pt x="695" y="915"/>
                  </a:lnTo>
                  <a:lnTo>
                    <a:pt x="695" y="873"/>
                  </a:lnTo>
                  <a:lnTo>
                    <a:pt x="722" y="850"/>
                  </a:lnTo>
                  <a:lnTo>
                    <a:pt x="741" y="830"/>
                  </a:lnTo>
                  <a:lnTo>
                    <a:pt x="731" y="806"/>
                  </a:lnTo>
                  <a:lnTo>
                    <a:pt x="779" y="770"/>
                  </a:lnTo>
                  <a:lnTo>
                    <a:pt x="786" y="707"/>
                  </a:lnTo>
                  <a:lnTo>
                    <a:pt x="761" y="675"/>
                  </a:lnTo>
                  <a:lnTo>
                    <a:pt x="750" y="623"/>
                  </a:lnTo>
                  <a:lnTo>
                    <a:pt x="690" y="543"/>
                  </a:lnTo>
                  <a:lnTo>
                    <a:pt x="658" y="554"/>
                  </a:lnTo>
                  <a:lnTo>
                    <a:pt x="614" y="514"/>
                  </a:lnTo>
                  <a:lnTo>
                    <a:pt x="554" y="477"/>
                  </a:lnTo>
                  <a:lnTo>
                    <a:pt x="531" y="419"/>
                  </a:lnTo>
                  <a:lnTo>
                    <a:pt x="483" y="436"/>
                  </a:lnTo>
                  <a:lnTo>
                    <a:pt x="397" y="382"/>
                  </a:lnTo>
                  <a:lnTo>
                    <a:pt x="355" y="404"/>
                  </a:lnTo>
                  <a:lnTo>
                    <a:pt x="292" y="394"/>
                  </a:lnTo>
                  <a:lnTo>
                    <a:pt x="242" y="424"/>
                  </a:lnTo>
                  <a:lnTo>
                    <a:pt x="209" y="427"/>
                  </a:lnTo>
                  <a:lnTo>
                    <a:pt x="159" y="397"/>
                  </a:lnTo>
                  <a:lnTo>
                    <a:pt x="125" y="376"/>
                  </a:lnTo>
                  <a:lnTo>
                    <a:pt x="11" y="350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8" name="Freeform 30"/>
            <p:cNvSpPr>
              <a:spLocks/>
            </p:cNvSpPr>
            <p:nvPr/>
          </p:nvSpPr>
          <p:spPr bwMode="auto">
            <a:xfrm>
              <a:off x="3800556" y="3638550"/>
              <a:ext cx="530225" cy="908050"/>
            </a:xfrm>
            <a:custGeom>
              <a:avLst/>
              <a:gdLst>
                <a:gd name="T0" fmla="*/ 441121 w 482"/>
                <a:gd name="T1" fmla="*/ 539054 h 849"/>
                <a:gd name="T2" fmla="*/ 429020 w 482"/>
                <a:gd name="T3" fmla="*/ 306962 h 849"/>
                <a:gd name="T4" fmla="*/ 466422 w 482"/>
                <a:gd name="T5" fmla="*/ 227815 h 849"/>
                <a:gd name="T6" fmla="*/ 463122 w 482"/>
                <a:gd name="T7" fmla="*/ 121929 h 849"/>
                <a:gd name="T8" fmla="*/ 485123 w 482"/>
                <a:gd name="T9" fmla="*/ 47060 h 849"/>
                <a:gd name="T10" fmla="*/ 468622 w 482"/>
                <a:gd name="T11" fmla="*/ 0 h 849"/>
                <a:gd name="T12" fmla="*/ 388318 w 482"/>
                <a:gd name="T13" fmla="*/ 26739 h 849"/>
                <a:gd name="T14" fmla="*/ 359717 w 482"/>
                <a:gd name="T15" fmla="*/ 91982 h 849"/>
                <a:gd name="T16" fmla="*/ 328916 w 482"/>
                <a:gd name="T17" fmla="*/ 116581 h 849"/>
                <a:gd name="T18" fmla="*/ 225511 w 482"/>
                <a:gd name="T19" fmla="*/ 232093 h 849"/>
                <a:gd name="T20" fmla="*/ 149607 w 482"/>
                <a:gd name="T21" fmla="*/ 227815 h 849"/>
                <a:gd name="T22" fmla="*/ 129806 w 482"/>
                <a:gd name="T23" fmla="*/ 302683 h 849"/>
                <a:gd name="T24" fmla="*/ 225511 w 482"/>
                <a:gd name="T25" fmla="*/ 360439 h 849"/>
                <a:gd name="T26" fmla="*/ 282713 w 482"/>
                <a:gd name="T27" fmla="*/ 416056 h 849"/>
                <a:gd name="T28" fmla="*/ 271713 w 482"/>
                <a:gd name="T29" fmla="*/ 489855 h 849"/>
                <a:gd name="T30" fmla="*/ 199109 w 482"/>
                <a:gd name="T31" fmla="*/ 513385 h 849"/>
                <a:gd name="T32" fmla="*/ 188109 w 482"/>
                <a:gd name="T33" fmla="*/ 531568 h 849"/>
                <a:gd name="T34" fmla="*/ 134206 w 482"/>
                <a:gd name="T35" fmla="*/ 552959 h 849"/>
                <a:gd name="T36" fmla="*/ 74804 w 482"/>
                <a:gd name="T37" fmla="*/ 539054 h 849"/>
                <a:gd name="T38" fmla="*/ 74804 w 482"/>
                <a:gd name="T39" fmla="*/ 565793 h 849"/>
                <a:gd name="T40" fmla="*/ 49502 w 482"/>
                <a:gd name="T41" fmla="*/ 605367 h 849"/>
                <a:gd name="T42" fmla="*/ 60503 w 482"/>
                <a:gd name="T43" fmla="*/ 680235 h 849"/>
                <a:gd name="T44" fmla="*/ 66003 w 482"/>
                <a:gd name="T45" fmla="*/ 716600 h 849"/>
                <a:gd name="T46" fmla="*/ 0 w 482"/>
                <a:gd name="T47" fmla="*/ 729435 h 849"/>
                <a:gd name="T48" fmla="*/ 7700 w 482"/>
                <a:gd name="T49" fmla="*/ 795747 h 849"/>
                <a:gd name="T50" fmla="*/ 33002 w 482"/>
                <a:gd name="T51" fmla="*/ 822486 h 849"/>
                <a:gd name="T52" fmla="*/ 124306 w 482"/>
                <a:gd name="T53" fmla="*/ 811790 h 849"/>
                <a:gd name="T54" fmla="*/ 144107 w 482"/>
                <a:gd name="T55" fmla="*/ 833181 h 849"/>
                <a:gd name="T56" fmla="*/ 234311 w 482"/>
                <a:gd name="T57" fmla="*/ 871685 h 849"/>
                <a:gd name="T58" fmla="*/ 348716 w 482"/>
                <a:gd name="T59" fmla="*/ 884520 h 849"/>
                <a:gd name="T60" fmla="*/ 403719 w 482"/>
                <a:gd name="T61" fmla="*/ 897354 h 849"/>
                <a:gd name="T62" fmla="*/ 391618 w 482"/>
                <a:gd name="T63" fmla="*/ 847086 h 849"/>
                <a:gd name="T64" fmla="*/ 441121 w 482"/>
                <a:gd name="T65" fmla="*/ 798956 h 849"/>
                <a:gd name="T66" fmla="*/ 429020 w 482"/>
                <a:gd name="T67" fmla="*/ 775426 h 849"/>
                <a:gd name="T68" fmla="*/ 380618 w 482"/>
                <a:gd name="T69" fmla="*/ 745478 h 849"/>
                <a:gd name="T70" fmla="*/ 474122 w 482"/>
                <a:gd name="T71" fmla="*/ 735852 h 849"/>
                <a:gd name="T72" fmla="*/ 503824 w 482"/>
                <a:gd name="T73" fmla="*/ 742269 h 849"/>
                <a:gd name="T74" fmla="*/ 529125 w 482"/>
                <a:gd name="T75" fmla="*/ 692000 h 849"/>
                <a:gd name="T76" fmla="*/ 453221 w 482"/>
                <a:gd name="T77" fmla="*/ 571141 h 8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482" h="849">
                  <a:moveTo>
                    <a:pt x="412" y="534"/>
                  </a:moveTo>
                  <a:lnTo>
                    <a:pt x="401" y="504"/>
                  </a:lnTo>
                  <a:lnTo>
                    <a:pt x="424" y="431"/>
                  </a:lnTo>
                  <a:lnTo>
                    <a:pt x="390" y="287"/>
                  </a:lnTo>
                  <a:lnTo>
                    <a:pt x="412" y="248"/>
                  </a:lnTo>
                  <a:lnTo>
                    <a:pt x="424" y="213"/>
                  </a:lnTo>
                  <a:lnTo>
                    <a:pt x="393" y="156"/>
                  </a:lnTo>
                  <a:lnTo>
                    <a:pt x="421" y="114"/>
                  </a:lnTo>
                  <a:lnTo>
                    <a:pt x="426" y="73"/>
                  </a:lnTo>
                  <a:lnTo>
                    <a:pt x="441" y="44"/>
                  </a:lnTo>
                  <a:lnTo>
                    <a:pt x="438" y="10"/>
                  </a:lnTo>
                  <a:lnTo>
                    <a:pt x="426" y="0"/>
                  </a:lnTo>
                  <a:lnTo>
                    <a:pt x="406" y="22"/>
                  </a:lnTo>
                  <a:lnTo>
                    <a:pt x="353" y="25"/>
                  </a:lnTo>
                  <a:lnTo>
                    <a:pt x="325" y="64"/>
                  </a:lnTo>
                  <a:lnTo>
                    <a:pt x="327" y="86"/>
                  </a:lnTo>
                  <a:lnTo>
                    <a:pt x="322" y="100"/>
                  </a:lnTo>
                  <a:lnTo>
                    <a:pt x="299" y="109"/>
                  </a:lnTo>
                  <a:lnTo>
                    <a:pt x="216" y="223"/>
                  </a:lnTo>
                  <a:lnTo>
                    <a:pt x="205" y="217"/>
                  </a:lnTo>
                  <a:lnTo>
                    <a:pt x="185" y="212"/>
                  </a:lnTo>
                  <a:lnTo>
                    <a:pt x="136" y="213"/>
                  </a:lnTo>
                  <a:lnTo>
                    <a:pt x="121" y="236"/>
                  </a:lnTo>
                  <a:lnTo>
                    <a:pt x="118" y="283"/>
                  </a:lnTo>
                  <a:lnTo>
                    <a:pt x="126" y="297"/>
                  </a:lnTo>
                  <a:lnTo>
                    <a:pt x="205" y="337"/>
                  </a:lnTo>
                  <a:lnTo>
                    <a:pt x="249" y="363"/>
                  </a:lnTo>
                  <a:lnTo>
                    <a:pt x="257" y="389"/>
                  </a:lnTo>
                  <a:lnTo>
                    <a:pt x="233" y="421"/>
                  </a:lnTo>
                  <a:lnTo>
                    <a:pt x="247" y="458"/>
                  </a:lnTo>
                  <a:lnTo>
                    <a:pt x="238" y="475"/>
                  </a:lnTo>
                  <a:lnTo>
                    <a:pt x="181" y="480"/>
                  </a:lnTo>
                  <a:lnTo>
                    <a:pt x="169" y="486"/>
                  </a:lnTo>
                  <a:lnTo>
                    <a:pt x="171" y="497"/>
                  </a:lnTo>
                  <a:lnTo>
                    <a:pt x="171" y="512"/>
                  </a:lnTo>
                  <a:lnTo>
                    <a:pt x="122" y="517"/>
                  </a:lnTo>
                  <a:lnTo>
                    <a:pt x="98" y="504"/>
                  </a:lnTo>
                  <a:lnTo>
                    <a:pt x="68" y="504"/>
                  </a:lnTo>
                  <a:lnTo>
                    <a:pt x="60" y="512"/>
                  </a:lnTo>
                  <a:lnTo>
                    <a:pt x="68" y="529"/>
                  </a:lnTo>
                  <a:lnTo>
                    <a:pt x="50" y="547"/>
                  </a:lnTo>
                  <a:lnTo>
                    <a:pt x="45" y="566"/>
                  </a:lnTo>
                  <a:lnTo>
                    <a:pt x="75" y="592"/>
                  </a:lnTo>
                  <a:lnTo>
                    <a:pt x="55" y="636"/>
                  </a:lnTo>
                  <a:lnTo>
                    <a:pt x="63" y="657"/>
                  </a:lnTo>
                  <a:lnTo>
                    <a:pt x="60" y="670"/>
                  </a:lnTo>
                  <a:lnTo>
                    <a:pt x="24" y="670"/>
                  </a:lnTo>
                  <a:lnTo>
                    <a:pt x="0" y="682"/>
                  </a:lnTo>
                  <a:lnTo>
                    <a:pt x="19" y="707"/>
                  </a:lnTo>
                  <a:lnTo>
                    <a:pt x="7" y="744"/>
                  </a:lnTo>
                  <a:lnTo>
                    <a:pt x="30" y="747"/>
                  </a:lnTo>
                  <a:lnTo>
                    <a:pt x="30" y="769"/>
                  </a:lnTo>
                  <a:lnTo>
                    <a:pt x="46" y="771"/>
                  </a:lnTo>
                  <a:lnTo>
                    <a:pt x="113" y="759"/>
                  </a:lnTo>
                  <a:lnTo>
                    <a:pt x="126" y="763"/>
                  </a:lnTo>
                  <a:lnTo>
                    <a:pt x="131" y="779"/>
                  </a:lnTo>
                  <a:lnTo>
                    <a:pt x="155" y="787"/>
                  </a:lnTo>
                  <a:lnTo>
                    <a:pt x="213" y="815"/>
                  </a:lnTo>
                  <a:lnTo>
                    <a:pt x="247" y="802"/>
                  </a:lnTo>
                  <a:lnTo>
                    <a:pt x="317" y="827"/>
                  </a:lnTo>
                  <a:lnTo>
                    <a:pt x="332" y="848"/>
                  </a:lnTo>
                  <a:lnTo>
                    <a:pt x="367" y="839"/>
                  </a:lnTo>
                  <a:lnTo>
                    <a:pt x="362" y="802"/>
                  </a:lnTo>
                  <a:lnTo>
                    <a:pt x="356" y="792"/>
                  </a:lnTo>
                  <a:lnTo>
                    <a:pt x="362" y="763"/>
                  </a:lnTo>
                  <a:lnTo>
                    <a:pt x="401" y="747"/>
                  </a:lnTo>
                  <a:lnTo>
                    <a:pt x="411" y="731"/>
                  </a:lnTo>
                  <a:lnTo>
                    <a:pt x="390" y="725"/>
                  </a:lnTo>
                  <a:lnTo>
                    <a:pt x="367" y="720"/>
                  </a:lnTo>
                  <a:lnTo>
                    <a:pt x="346" y="697"/>
                  </a:lnTo>
                  <a:lnTo>
                    <a:pt x="356" y="688"/>
                  </a:lnTo>
                  <a:lnTo>
                    <a:pt x="431" y="688"/>
                  </a:lnTo>
                  <a:lnTo>
                    <a:pt x="448" y="688"/>
                  </a:lnTo>
                  <a:lnTo>
                    <a:pt x="458" y="694"/>
                  </a:lnTo>
                  <a:lnTo>
                    <a:pt x="481" y="677"/>
                  </a:lnTo>
                  <a:lnTo>
                    <a:pt x="481" y="647"/>
                  </a:lnTo>
                  <a:lnTo>
                    <a:pt x="412" y="547"/>
                  </a:lnTo>
                  <a:lnTo>
                    <a:pt x="412" y="534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69" name="Freeform 31"/>
            <p:cNvSpPr>
              <a:spLocks/>
            </p:cNvSpPr>
            <p:nvPr/>
          </p:nvSpPr>
          <p:spPr bwMode="auto">
            <a:xfrm>
              <a:off x="4730831" y="4151313"/>
              <a:ext cx="493712" cy="582612"/>
            </a:xfrm>
            <a:custGeom>
              <a:avLst/>
              <a:gdLst>
                <a:gd name="T0" fmla="*/ 118228 w 451"/>
                <a:gd name="T1" fmla="*/ 0 h 543"/>
                <a:gd name="T2" fmla="*/ 203615 w 451"/>
                <a:gd name="T3" fmla="*/ 49356 h 543"/>
                <a:gd name="T4" fmla="*/ 270392 w 451"/>
                <a:gd name="T5" fmla="*/ 78325 h 543"/>
                <a:gd name="T6" fmla="*/ 302139 w 451"/>
                <a:gd name="T7" fmla="*/ 82617 h 543"/>
                <a:gd name="T8" fmla="*/ 319654 w 451"/>
                <a:gd name="T9" fmla="*/ 153432 h 543"/>
                <a:gd name="T10" fmla="*/ 371105 w 451"/>
                <a:gd name="T11" fmla="*/ 183474 h 543"/>
                <a:gd name="T12" fmla="*/ 411609 w 451"/>
                <a:gd name="T13" fmla="*/ 158797 h 543"/>
                <a:gd name="T14" fmla="*/ 424746 w 451"/>
                <a:gd name="T15" fmla="*/ 200642 h 543"/>
                <a:gd name="T16" fmla="*/ 376579 w 451"/>
                <a:gd name="T17" fmla="*/ 227465 h 543"/>
                <a:gd name="T18" fmla="*/ 359063 w 451"/>
                <a:gd name="T19" fmla="*/ 261800 h 543"/>
                <a:gd name="T20" fmla="*/ 411609 w 451"/>
                <a:gd name="T21" fmla="*/ 313301 h 543"/>
                <a:gd name="T22" fmla="*/ 492617 w 451"/>
                <a:gd name="T23" fmla="*/ 351928 h 543"/>
                <a:gd name="T24" fmla="*/ 479481 w 451"/>
                <a:gd name="T25" fmla="*/ 416305 h 543"/>
                <a:gd name="T26" fmla="*/ 479481 w 451"/>
                <a:gd name="T27" fmla="*/ 448493 h 543"/>
                <a:gd name="T28" fmla="*/ 435693 w 451"/>
                <a:gd name="T29" fmla="*/ 473171 h 543"/>
                <a:gd name="T30" fmla="*/ 398473 w 451"/>
                <a:gd name="T31" fmla="*/ 572955 h 543"/>
                <a:gd name="T32" fmla="*/ 368916 w 451"/>
                <a:gd name="T33" fmla="*/ 559007 h 543"/>
                <a:gd name="T34" fmla="*/ 289002 w 451"/>
                <a:gd name="T35" fmla="*/ 532183 h 543"/>
                <a:gd name="T36" fmla="*/ 226604 w 451"/>
                <a:gd name="T37" fmla="*/ 569737 h 543"/>
                <a:gd name="T38" fmla="*/ 244119 w 451"/>
                <a:gd name="T39" fmla="*/ 525746 h 543"/>
                <a:gd name="T40" fmla="*/ 174058 w 451"/>
                <a:gd name="T41" fmla="*/ 549351 h 543"/>
                <a:gd name="T42" fmla="*/ 139028 w 451"/>
                <a:gd name="T43" fmla="*/ 427034 h 543"/>
                <a:gd name="T44" fmla="*/ 107281 w 451"/>
                <a:gd name="T45" fmla="*/ 407721 h 543"/>
                <a:gd name="T46" fmla="*/ 79913 w 451"/>
                <a:gd name="T47" fmla="*/ 343344 h 543"/>
                <a:gd name="T48" fmla="*/ 112755 w 451"/>
                <a:gd name="T49" fmla="*/ 301499 h 543"/>
                <a:gd name="T50" fmla="*/ 96334 w 451"/>
                <a:gd name="T51" fmla="*/ 242487 h 543"/>
                <a:gd name="T52" fmla="*/ 29557 w 451"/>
                <a:gd name="T53" fmla="*/ 239268 h 543"/>
                <a:gd name="T54" fmla="*/ 29557 w 451"/>
                <a:gd name="T55" fmla="*/ 181329 h 543"/>
                <a:gd name="T56" fmla="*/ 54735 w 451"/>
                <a:gd name="T57" fmla="*/ 131973 h 543"/>
                <a:gd name="T58" fmla="*/ 66777 w 451"/>
                <a:gd name="T59" fmla="*/ 69742 h 543"/>
                <a:gd name="T60" fmla="*/ 107281 w 451"/>
                <a:gd name="T61" fmla="*/ 110514 h 543"/>
                <a:gd name="T62" fmla="*/ 148880 w 451"/>
                <a:gd name="T63" fmla="*/ 76179 h 543"/>
                <a:gd name="T64" fmla="*/ 107281 w 451"/>
                <a:gd name="T65" fmla="*/ 31116 h 543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451" h="543">
                  <a:moveTo>
                    <a:pt x="91" y="4"/>
                  </a:moveTo>
                  <a:lnTo>
                    <a:pt x="108" y="0"/>
                  </a:lnTo>
                  <a:lnTo>
                    <a:pt x="162" y="22"/>
                  </a:lnTo>
                  <a:lnTo>
                    <a:pt x="186" y="46"/>
                  </a:lnTo>
                  <a:lnTo>
                    <a:pt x="230" y="58"/>
                  </a:lnTo>
                  <a:lnTo>
                    <a:pt x="247" y="73"/>
                  </a:lnTo>
                  <a:lnTo>
                    <a:pt x="271" y="71"/>
                  </a:lnTo>
                  <a:lnTo>
                    <a:pt x="276" y="77"/>
                  </a:lnTo>
                  <a:lnTo>
                    <a:pt x="268" y="133"/>
                  </a:lnTo>
                  <a:lnTo>
                    <a:pt x="292" y="143"/>
                  </a:lnTo>
                  <a:lnTo>
                    <a:pt x="303" y="164"/>
                  </a:lnTo>
                  <a:lnTo>
                    <a:pt x="339" y="171"/>
                  </a:lnTo>
                  <a:lnTo>
                    <a:pt x="351" y="146"/>
                  </a:lnTo>
                  <a:lnTo>
                    <a:pt x="376" y="148"/>
                  </a:lnTo>
                  <a:lnTo>
                    <a:pt x="391" y="169"/>
                  </a:lnTo>
                  <a:lnTo>
                    <a:pt x="388" y="187"/>
                  </a:lnTo>
                  <a:lnTo>
                    <a:pt x="344" y="194"/>
                  </a:lnTo>
                  <a:lnTo>
                    <a:pt x="344" y="212"/>
                  </a:lnTo>
                  <a:lnTo>
                    <a:pt x="344" y="225"/>
                  </a:lnTo>
                  <a:lnTo>
                    <a:pt x="328" y="244"/>
                  </a:lnTo>
                  <a:lnTo>
                    <a:pt x="339" y="267"/>
                  </a:lnTo>
                  <a:lnTo>
                    <a:pt x="376" y="292"/>
                  </a:lnTo>
                  <a:lnTo>
                    <a:pt x="379" y="320"/>
                  </a:lnTo>
                  <a:lnTo>
                    <a:pt x="450" y="328"/>
                  </a:lnTo>
                  <a:lnTo>
                    <a:pt x="450" y="366"/>
                  </a:lnTo>
                  <a:lnTo>
                    <a:pt x="438" y="388"/>
                  </a:lnTo>
                  <a:lnTo>
                    <a:pt x="447" y="406"/>
                  </a:lnTo>
                  <a:lnTo>
                    <a:pt x="438" y="418"/>
                  </a:lnTo>
                  <a:lnTo>
                    <a:pt x="411" y="423"/>
                  </a:lnTo>
                  <a:lnTo>
                    <a:pt x="398" y="441"/>
                  </a:lnTo>
                  <a:lnTo>
                    <a:pt x="400" y="483"/>
                  </a:lnTo>
                  <a:lnTo>
                    <a:pt x="364" y="534"/>
                  </a:lnTo>
                  <a:lnTo>
                    <a:pt x="357" y="542"/>
                  </a:lnTo>
                  <a:lnTo>
                    <a:pt x="337" y="521"/>
                  </a:lnTo>
                  <a:lnTo>
                    <a:pt x="286" y="521"/>
                  </a:lnTo>
                  <a:lnTo>
                    <a:pt x="264" y="496"/>
                  </a:lnTo>
                  <a:lnTo>
                    <a:pt x="223" y="539"/>
                  </a:lnTo>
                  <a:lnTo>
                    <a:pt x="207" y="531"/>
                  </a:lnTo>
                  <a:lnTo>
                    <a:pt x="225" y="498"/>
                  </a:lnTo>
                  <a:lnTo>
                    <a:pt x="223" y="490"/>
                  </a:lnTo>
                  <a:lnTo>
                    <a:pt x="207" y="485"/>
                  </a:lnTo>
                  <a:lnTo>
                    <a:pt x="159" y="512"/>
                  </a:lnTo>
                  <a:lnTo>
                    <a:pt x="112" y="423"/>
                  </a:lnTo>
                  <a:lnTo>
                    <a:pt x="127" y="398"/>
                  </a:lnTo>
                  <a:lnTo>
                    <a:pt x="121" y="388"/>
                  </a:lnTo>
                  <a:lnTo>
                    <a:pt x="98" y="380"/>
                  </a:lnTo>
                  <a:lnTo>
                    <a:pt x="56" y="354"/>
                  </a:lnTo>
                  <a:lnTo>
                    <a:pt x="73" y="320"/>
                  </a:lnTo>
                  <a:lnTo>
                    <a:pt x="98" y="309"/>
                  </a:lnTo>
                  <a:lnTo>
                    <a:pt x="103" y="281"/>
                  </a:lnTo>
                  <a:lnTo>
                    <a:pt x="93" y="231"/>
                  </a:lnTo>
                  <a:lnTo>
                    <a:pt x="88" y="226"/>
                  </a:lnTo>
                  <a:lnTo>
                    <a:pt x="63" y="254"/>
                  </a:lnTo>
                  <a:lnTo>
                    <a:pt x="27" y="223"/>
                  </a:lnTo>
                  <a:lnTo>
                    <a:pt x="0" y="189"/>
                  </a:lnTo>
                  <a:lnTo>
                    <a:pt x="27" y="169"/>
                  </a:lnTo>
                  <a:lnTo>
                    <a:pt x="36" y="135"/>
                  </a:lnTo>
                  <a:lnTo>
                    <a:pt x="50" y="123"/>
                  </a:lnTo>
                  <a:lnTo>
                    <a:pt x="49" y="76"/>
                  </a:lnTo>
                  <a:lnTo>
                    <a:pt x="61" y="65"/>
                  </a:lnTo>
                  <a:lnTo>
                    <a:pt x="84" y="83"/>
                  </a:lnTo>
                  <a:lnTo>
                    <a:pt x="98" y="103"/>
                  </a:lnTo>
                  <a:lnTo>
                    <a:pt x="127" y="83"/>
                  </a:lnTo>
                  <a:lnTo>
                    <a:pt x="136" y="71"/>
                  </a:lnTo>
                  <a:lnTo>
                    <a:pt x="132" y="46"/>
                  </a:lnTo>
                  <a:lnTo>
                    <a:pt x="98" y="29"/>
                  </a:lnTo>
                  <a:lnTo>
                    <a:pt x="91" y="4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0" name="Freeform 32"/>
            <p:cNvSpPr>
              <a:spLocks/>
            </p:cNvSpPr>
            <p:nvPr/>
          </p:nvSpPr>
          <p:spPr bwMode="auto">
            <a:xfrm>
              <a:off x="4849893" y="4065588"/>
              <a:ext cx="584200" cy="454025"/>
            </a:xfrm>
            <a:custGeom>
              <a:avLst/>
              <a:gdLst>
                <a:gd name="T0" fmla="*/ 541454 w 533"/>
                <a:gd name="T1" fmla="*/ 359392 h 427"/>
                <a:gd name="T2" fmla="*/ 529397 w 533"/>
                <a:gd name="T3" fmla="*/ 397671 h 427"/>
                <a:gd name="T4" fmla="*/ 512956 w 533"/>
                <a:gd name="T5" fmla="*/ 418936 h 427"/>
                <a:gd name="T6" fmla="*/ 483362 w 533"/>
                <a:gd name="T7" fmla="*/ 452962 h 427"/>
                <a:gd name="T8" fmla="*/ 436232 w 533"/>
                <a:gd name="T9" fmla="*/ 444455 h 427"/>
                <a:gd name="T10" fmla="*/ 400062 w 533"/>
                <a:gd name="T11" fmla="*/ 424253 h 427"/>
                <a:gd name="T12" fmla="*/ 375949 w 533"/>
                <a:gd name="T13" fmla="*/ 434886 h 427"/>
                <a:gd name="T14" fmla="*/ 298128 w 533"/>
                <a:gd name="T15" fmla="*/ 425316 h 427"/>
                <a:gd name="T16" fmla="*/ 295936 w 533"/>
                <a:gd name="T17" fmla="*/ 396607 h 427"/>
                <a:gd name="T18" fmla="*/ 254286 w 533"/>
                <a:gd name="T19" fmla="*/ 368962 h 427"/>
                <a:gd name="T20" fmla="*/ 243325 w 533"/>
                <a:gd name="T21" fmla="*/ 344506 h 427"/>
                <a:gd name="T22" fmla="*/ 259766 w 533"/>
                <a:gd name="T23" fmla="*/ 325367 h 427"/>
                <a:gd name="T24" fmla="*/ 259766 w 533"/>
                <a:gd name="T25" fmla="*/ 310481 h 427"/>
                <a:gd name="T26" fmla="*/ 259766 w 533"/>
                <a:gd name="T27" fmla="*/ 291342 h 427"/>
                <a:gd name="T28" fmla="*/ 309089 w 533"/>
                <a:gd name="T29" fmla="*/ 283899 h 427"/>
                <a:gd name="T30" fmla="*/ 311281 w 533"/>
                <a:gd name="T31" fmla="*/ 264759 h 427"/>
                <a:gd name="T32" fmla="*/ 295936 w 533"/>
                <a:gd name="T33" fmla="*/ 243494 h 427"/>
                <a:gd name="T34" fmla="*/ 267439 w 533"/>
                <a:gd name="T35" fmla="*/ 241367 h 427"/>
                <a:gd name="T36" fmla="*/ 254286 w 533"/>
                <a:gd name="T37" fmla="*/ 266886 h 427"/>
                <a:gd name="T38" fmla="*/ 214828 w 533"/>
                <a:gd name="T39" fmla="*/ 260506 h 427"/>
                <a:gd name="T40" fmla="*/ 203867 w 533"/>
                <a:gd name="T41" fmla="*/ 239240 h 427"/>
                <a:gd name="T42" fmla="*/ 177562 w 533"/>
                <a:gd name="T43" fmla="*/ 226481 h 427"/>
                <a:gd name="T44" fmla="*/ 185234 w 533"/>
                <a:gd name="T45" fmla="*/ 168000 h 427"/>
                <a:gd name="T46" fmla="*/ 179754 w 533"/>
                <a:gd name="T47" fmla="*/ 161620 h 427"/>
                <a:gd name="T48" fmla="*/ 152352 w 533"/>
                <a:gd name="T49" fmla="*/ 163747 h 427"/>
                <a:gd name="T50" fmla="*/ 134815 w 533"/>
                <a:gd name="T51" fmla="*/ 147797 h 427"/>
                <a:gd name="T52" fmla="*/ 85493 w 533"/>
                <a:gd name="T53" fmla="*/ 135038 h 427"/>
                <a:gd name="T54" fmla="*/ 59187 w 533"/>
                <a:gd name="T55" fmla="*/ 109519 h 427"/>
                <a:gd name="T56" fmla="*/ 0 w 533"/>
                <a:gd name="T57" fmla="*/ 85063 h 427"/>
                <a:gd name="T58" fmla="*/ 4384 w 533"/>
                <a:gd name="T59" fmla="*/ 59544 h 427"/>
                <a:gd name="T60" fmla="*/ 29594 w 533"/>
                <a:gd name="T61" fmla="*/ 52101 h 427"/>
                <a:gd name="T62" fmla="*/ 72340 w 533"/>
                <a:gd name="T63" fmla="*/ 85063 h 427"/>
                <a:gd name="T64" fmla="*/ 85493 w 533"/>
                <a:gd name="T65" fmla="*/ 85063 h 427"/>
                <a:gd name="T66" fmla="*/ 127143 w 533"/>
                <a:gd name="T67" fmla="*/ 82937 h 427"/>
                <a:gd name="T68" fmla="*/ 149064 w 533"/>
                <a:gd name="T69" fmla="*/ 64861 h 427"/>
                <a:gd name="T70" fmla="*/ 181946 w 533"/>
                <a:gd name="T71" fmla="*/ 90380 h 427"/>
                <a:gd name="T72" fmla="*/ 197291 w 533"/>
                <a:gd name="T73" fmla="*/ 66987 h 427"/>
                <a:gd name="T74" fmla="*/ 198387 w 533"/>
                <a:gd name="T75" fmla="*/ 54228 h 427"/>
                <a:gd name="T76" fmla="*/ 225788 w 533"/>
                <a:gd name="T77" fmla="*/ 38278 h 427"/>
                <a:gd name="T78" fmla="*/ 234557 w 533"/>
                <a:gd name="T79" fmla="*/ 4253 h 427"/>
                <a:gd name="T80" fmla="*/ 259766 w 533"/>
                <a:gd name="T81" fmla="*/ 0 h 427"/>
                <a:gd name="T82" fmla="*/ 328818 w 533"/>
                <a:gd name="T83" fmla="*/ 46785 h 427"/>
                <a:gd name="T84" fmla="*/ 375949 w 533"/>
                <a:gd name="T85" fmla="*/ 64861 h 427"/>
                <a:gd name="T86" fmla="*/ 468018 w 533"/>
                <a:gd name="T87" fmla="*/ 212658 h 427"/>
                <a:gd name="T88" fmla="*/ 462537 w 533"/>
                <a:gd name="T89" fmla="*/ 226481 h 427"/>
                <a:gd name="T90" fmla="*/ 525013 w 533"/>
                <a:gd name="T91" fmla="*/ 255190 h 427"/>
                <a:gd name="T92" fmla="*/ 541454 w 533"/>
                <a:gd name="T93" fmla="*/ 280709 h 427"/>
                <a:gd name="T94" fmla="*/ 568855 w 533"/>
                <a:gd name="T95" fmla="*/ 293468 h 427"/>
                <a:gd name="T96" fmla="*/ 583104 w 533"/>
                <a:gd name="T97" fmla="*/ 321114 h 427"/>
                <a:gd name="T98" fmla="*/ 564471 w 533"/>
                <a:gd name="T99" fmla="*/ 327493 h 427"/>
                <a:gd name="T100" fmla="*/ 533781 w 533"/>
                <a:gd name="T101" fmla="*/ 316861 h 427"/>
                <a:gd name="T102" fmla="*/ 488843 w 533"/>
                <a:gd name="T103" fmla="*/ 316861 h 427"/>
                <a:gd name="T104" fmla="*/ 448289 w 533"/>
                <a:gd name="T105" fmla="*/ 304101 h 427"/>
                <a:gd name="T106" fmla="*/ 436232 w 533"/>
                <a:gd name="T107" fmla="*/ 316861 h 427"/>
                <a:gd name="T108" fmla="*/ 470210 w 533"/>
                <a:gd name="T109" fmla="*/ 327493 h 427"/>
                <a:gd name="T110" fmla="*/ 507476 w 533"/>
                <a:gd name="T111" fmla="*/ 343443 h 427"/>
                <a:gd name="T112" fmla="*/ 541454 w 533"/>
                <a:gd name="T113" fmla="*/ 359392 h 427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533" h="427">
                  <a:moveTo>
                    <a:pt x="494" y="338"/>
                  </a:moveTo>
                  <a:lnTo>
                    <a:pt x="483" y="374"/>
                  </a:lnTo>
                  <a:lnTo>
                    <a:pt x="468" y="394"/>
                  </a:lnTo>
                  <a:lnTo>
                    <a:pt x="441" y="426"/>
                  </a:lnTo>
                  <a:lnTo>
                    <a:pt x="398" y="418"/>
                  </a:lnTo>
                  <a:lnTo>
                    <a:pt x="365" y="399"/>
                  </a:lnTo>
                  <a:lnTo>
                    <a:pt x="343" y="409"/>
                  </a:lnTo>
                  <a:lnTo>
                    <a:pt x="272" y="400"/>
                  </a:lnTo>
                  <a:lnTo>
                    <a:pt x="270" y="373"/>
                  </a:lnTo>
                  <a:lnTo>
                    <a:pt x="232" y="347"/>
                  </a:lnTo>
                  <a:lnTo>
                    <a:pt x="222" y="324"/>
                  </a:lnTo>
                  <a:lnTo>
                    <a:pt x="237" y="306"/>
                  </a:lnTo>
                  <a:lnTo>
                    <a:pt x="237" y="292"/>
                  </a:lnTo>
                  <a:lnTo>
                    <a:pt x="237" y="274"/>
                  </a:lnTo>
                  <a:lnTo>
                    <a:pt x="282" y="267"/>
                  </a:lnTo>
                  <a:lnTo>
                    <a:pt x="284" y="249"/>
                  </a:lnTo>
                  <a:lnTo>
                    <a:pt x="270" y="229"/>
                  </a:lnTo>
                  <a:lnTo>
                    <a:pt x="244" y="227"/>
                  </a:lnTo>
                  <a:lnTo>
                    <a:pt x="232" y="251"/>
                  </a:lnTo>
                  <a:lnTo>
                    <a:pt x="196" y="245"/>
                  </a:lnTo>
                  <a:lnTo>
                    <a:pt x="186" y="225"/>
                  </a:lnTo>
                  <a:lnTo>
                    <a:pt x="162" y="213"/>
                  </a:lnTo>
                  <a:lnTo>
                    <a:pt x="169" y="158"/>
                  </a:lnTo>
                  <a:lnTo>
                    <a:pt x="164" y="152"/>
                  </a:lnTo>
                  <a:lnTo>
                    <a:pt x="139" y="154"/>
                  </a:lnTo>
                  <a:lnTo>
                    <a:pt x="123" y="139"/>
                  </a:lnTo>
                  <a:lnTo>
                    <a:pt x="78" y="127"/>
                  </a:lnTo>
                  <a:lnTo>
                    <a:pt x="54" y="103"/>
                  </a:lnTo>
                  <a:lnTo>
                    <a:pt x="0" y="80"/>
                  </a:lnTo>
                  <a:lnTo>
                    <a:pt x="4" y="56"/>
                  </a:lnTo>
                  <a:lnTo>
                    <a:pt x="27" y="49"/>
                  </a:lnTo>
                  <a:lnTo>
                    <a:pt x="66" y="80"/>
                  </a:lnTo>
                  <a:lnTo>
                    <a:pt x="78" y="80"/>
                  </a:lnTo>
                  <a:lnTo>
                    <a:pt x="116" y="78"/>
                  </a:lnTo>
                  <a:lnTo>
                    <a:pt x="136" y="61"/>
                  </a:lnTo>
                  <a:lnTo>
                    <a:pt x="166" y="85"/>
                  </a:lnTo>
                  <a:lnTo>
                    <a:pt x="180" y="63"/>
                  </a:lnTo>
                  <a:lnTo>
                    <a:pt x="181" y="51"/>
                  </a:lnTo>
                  <a:lnTo>
                    <a:pt x="206" y="36"/>
                  </a:lnTo>
                  <a:lnTo>
                    <a:pt x="214" y="4"/>
                  </a:lnTo>
                  <a:lnTo>
                    <a:pt x="237" y="0"/>
                  </a:lnTo>
                  <a:lnTo>
                    <a:pt x="300" y="44"/>
                  </a:lnTo>
                  <a:lnTo>
                    <a:pt x="343" y="61"/>
                  </a:lnTo>
                  <a:lnTo>
                    <a:pt x="427" y="200"/>
                  </a:lnTo>
                  <a:lnTo>
                    <a:pt x="422" y="213"/>
                  </a:lnTo>
                  <a:lnTo>
                    <a:pt x="479" y="240"/>
                  </a:lnTo>
                  <a:lnTo>
                    <a:pt x="494" y="264"/>
                  </a:lnTo>
                  <a:lnTo>
                    <a:pt x="519" y="276"/>
                  </a:lnTo>
                  <a:lnTo>
                    <a:pt x="532" y="302"/>
                  </a:lnTo>
                  <a:lnTo>
                    <a:pt x="515" y="308"/>
                  </a:lnTo>
                  <a:lnTo>
                    <a:pt x="487" y="298"/>
                  </a:lnTo>
                  <a:lnTo>
                    <a:pt x="446" y="298"/>
                  </a:lnTo>
                  <a:lnTo>
                    <a:pt x="409" y="286"/>
                  </a:lnTo>
                  <a:lnTo>
                    <a:pt x="398" y="298"/>
                  </a:lnTo>
                  <a:lnTo>
                    <a:pt x="429" y="308"/>
                  </a:lnTo>
                  <a:lnTo>
                    <a:pt x="463" y="323"/>
                  </a:lnTo>
                  <a:lnTo>
                    <a:pt x="494" y="338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1" name="Freeform 33"/>
            <p:cNvSpPr>
              <a:spLocks/>
            </p:cNvSpPr>
            <p:nvPr/>
          </p:nvSpPr>
          <p:spPr bwMode="auto">
            <a:xfrm>
              <a:off x="5369006" y="4432300"/>
              <a:ext cx="82550" cy="85725"/>
            </a:xfrm>
            <a:custGeom>
              <a:avLst/>
              <a:gdLst>
                <a:gd name="T0" fmla="*/ 34758 w 76"/>
                <a:gd name="T1" fmla="*/ 84653 h 80"/>
                <a:gd name="T2" fmla="*/ 0 w 76"/>
                <a:gd name="T3" fmla="*/ 55721 h 80"/>
                <a:gd name="T4" fmla="*/ 15207 w 76"/>
                <a:gd name="T5" fmla="*/ 35362 h 80"/>
                <a:gd name="T6" fmla="*/ 27155 w 76"/>
                <a:gd name="T7" fmla="*/ 0 h 80"/>
                <a:gd name="T8" fmla="*/ 62999 w 76"/>
                <a:gd name="T9" fmla="*/ 13930 h 80"/>
                <a:gd name="T10" fmla="*/ 81464 w 76"/>
                <a:gd name="T11" fmla="*/ 37505 h 80"/>
                <a:gd name="T12" fmla="*/ 69516 w 76"/>
                <a:gd name="T13" fmla="*/ 55721 h 80"/>
                <a:gd name="T14" fmla="*/ 34758 w 76"/>
                <a:gd name="T15" fmla="*/ 84653 h 8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76" h="80">
                  <a:moveTo>
                    <a:pt x="32" y="79"/>
                  </a:moveTo>
                  <a:lnTo>
                    <a:pt x="0" y="52"/>
                  </a:lnTo>
                  <a:lnTo>
                    <a:pt x="14" y="33"/>
                  </a:lnTo>
                  <a:lnTo>
                    <a:pt x="25" y="0"/>
                  </a:lnTo>
                  <a:lnTo>
                    <a:pt x="58" y="13"/>
                  </a:lnTo>
                  <a:lnTo>
                    <a:pt x="75" y="35"/>
                  </a:lnTo>
                  <a:lnTo>
                    <a:pt x="64" y="52"/>
                  </a:lnTo>
                  <a:lnTo>
                    <a:pt x="32" y="79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2" name="Freeform 34"/>
            <p:cNvSpPr>
              <a:spLocks/>
            </p:cNvSpPr>
            <p:nvPr/>
          </p:nvSpPr>
          <p:spPr bwMode="auto">
            <a:xfrm>
              <a:off x="4948318" y="4852988"/>
              <a:ext cx="450850" cy="550862"/>
            </a:xfrm>
            <a:custGeom>
              <a:avLst/>
              <a:gdLst>
                <a:gd name="T0" fmla="*/ 0 w 410"/>
                <a:gd name="T1" fmla="*/ 420367 h 515"/>
                <a:gd name="T2" fmla="*/ 16495 w 410"/>
                <a:gd name="T3" fmla="*/ 326239 h 515"/>
                <a:gd name="T4" fmla="*/ 32989 w 410"/>
                <a:gd name="T5" fmla="*/ 303776 h 515"/>
                <a:gd name="T6" fmla="*/ 39587 w 410"/>
                <a:gd name="T7" fmla="*/ 277035 h 515"/>
                <a:gd name="T8" fmla="*/ 57181 w 410"/>
                <a:gd name="T9" fmla="*/ 237459 h 515"/>
                <a:gd name="T10" fmla="*/ 47284 w 410"/>
                <a:gd name="T11" fmla="*/ 222484 h 515"/>
                <a:gd name="T12" fmla="*/ 49484 w 410"/>
                <a:gd name="T13" fmla="*/ 188256 h 515"/>
                <a:gd name="T14" fmla="*/ 95668 w 410"/>
                <a:gd name="T15" fmla="*/ 136913 h 515"/>
                <a:gd name="T16" fmla="*/ 94569 w 410"/>
                <a:gd name="T17" fmla="*/ 103755 h 515"/>
                <a:gd name="T18" fmla="*/ 122059 w 410"/>
                <a:gd name="T19" fmla="*/ 53482 h 515"/>
                <a:gd name="T20" fmla="*/ 152849 w 410"/>
                <a:gd name="T21" fmla="*/ 62039 h 515"/>
                <a:gd name="T22" fmla="*/ 211130 w 410"/>
                <a:gd name="T23" fmla="*/ 20323 h 515"/>
                <a:gd name="T24" fmla="*/ 222126 w 410"/>
                <a:gd name="T25" fmla="*/ 0 h 515"/>
                <a:gd name="T26" fmla="*/ 258414 w 410"/>
                <a:gd name="T27" fmla="*/ 4279 h 515"/>
                <a:gd name="T28" fmla="*/ 276008 w 410"/>
                <a:gd name="T29" fmla="*/ 51342 h 515"/>
                <a:gd name="T30" fmla="*/ 291403 w 410"/>
                <a:gd name="T31" fmla="*/ 83432 h 515"/>
                <a:gd name="T32" fmla="*/ 329890 w 410"/>
                <a:gd name="T33" fmla="*/ 83432 h 515"/>
                <a:gd name="T34" fmla="*/ 350783 w 410"/>
                <a:gd name="T35" fmla="*/ 53482 h 515"/>
                <a:gd name="T36" fmla="*/ 387071 w 410"/>
                <a:gd name="T37" fmla="*/ 87710 h 515"/>
                <a:gd name="T38" fmla="*/ 449750 w 410"/>
                <a:gd name="T39" fmla="*/ 67387 h 515"/>
                <a:gd name="T40" fmla="*/ 411263 w 410"/>
                <a:gd name="T41" fmla="*/ 155097 h 515"/>
                <a:gd name="T42" fmla="*/ 387071 w 410"/>
                <a:gd name="T43" fmla="*/ 144401 h 515"/>
                <a:gd name="T44" fmla="*/ 373876 w 410"/>
                <a:gd name="T45" fmla="*/ 154027 h 515"/>
                <a:gd name="T46" fmla="*/ 371676 w 410"/>
                <a:gd name="T47" fmla="*/ 160445 h 515"/>
                <a:gd name="T48" fmla="*/ 392569 w 410"/>
                <a:gd name="T49" fmla="*/ 183977 h 515"/>
                <a:gd name="T50" fmla="*/ 387071 w 410"/>
                <a:gd name="T51" fmla="*/ 266339 h 515"/>
                <a:gd name="T52" fmla="*/ 392569 w 410"/>
                <a:gd name="T53" fmla="*/ 292010 h 515"/>
                <a:gd name="T54" fmla="*/ 387071 w 410"/>
                <a:gd name="T55" fmla="*/ 300567 h 515"/>
                <a:gd name="T56" fmla="*/ 359580 w 410"/>
                <a:gd name="T57" fmla="*/ 295219 h 515"/>
                <a:gd name="T58" fmla="*/ 346385 w 410"/>
                <a:gd name="T59" fmla="*/ 310194 h 515"/>
                <a:gd name="T60" fmla="*/ 356281 w 410"/>
                <a:gd name="T61" fmla="*/ 332656 h 515"/>
                <a:gd name="T62" fmla="*/ 324392 w 410"/>
                <a:gd name="T63" fmla="*/ 360467 h 515"/>
                <a:gd name="T64" fmla="*/ 333189 w 410"/>
                <a:gd name="T65" fmla="*/ 371163 h 515"/>
                <a:gd name="T66" fmla="*/ 302399 w 410"/>
                <a:gd name="T67" fmla="*/ 387208 h 515"/>
                <a:gd name="T68" fmla="*/ 306798 w 410"/>
                <a:gd name="T69" fmla="*/ 407531 h 515"/>
                <a:gd name="T70" fmla="*/ 296901 w 410"/>
                <a:gd name="T71" fmla="*/ 418227 h 515"/>
                <a:gd name="T72" fmla="*/ 258414 w 410"/>
                <a:gd name="T73" fmla="*/ 418227 h 515"/>
                <a:gd name="T74" fmla="*/ 236421 w 410"/>
                <a:gd name="T75" fmla="*/ 436411 h 515"/>
                <a:gd name="T76" fmla="*/ 233122 w 410"/>
                <a:gd name="T77" fmla="*/ 443899 h 515"/>
                <a:gd name="T78" fmla="*/ 251816 w 410"/>
                <a:gd name="T79" fmla="*/ 456734 h 515"/>
                <a:gd name="T80" fmla="*/ 230923 w 410"/>
                <a:gd name="T81" fmla="*/ 488823 h 515"/>
                <a:gd name="T82" fmla="*/ 203432 w 410"/>
                <a:gd name="T83" fmla="*/ 523051 h 515"/>
                <a:gd name="T84" fmla="*/ 190237 w 410"/>
                <a:gd name="T85" fmla="*/ 518773 h 515"/>
                <a:gd name="T86" fmla="*/ 163845 w 410"/>
                <a:gd name="T87" fmla="*/ 549792 h 515"/>
                <a:gd name="T88" fmla="*/ 130856 w 410"/>
                <a:gd name="T89" fmla="*/ 481336 h 515"/>
                <a:gd name="T90" fmla="*/ 101166 w 410"/>
                <a:gd name="T91" fmla="*/ 443899 h 515"/>
                <a:gd name="T92" fmla="*/ 82473 w 410"/>
                <a:gd name="T93" fmla="*/ 446038 h 515"/>
                <a:gd name="T94" fmla="*/ 69277 w 410"/>
                <a:gd name="T95" fmla="*/ 436411 h 515"/>
                <a:gd name="T96" fmla="*/ 0 w 410"/>
                <a:gd name="T97" fmla="*/ 420367 h 515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410" h="515">
                  <a:moveTo>
                    <a:pt x="0" y="393"/>
                  </a:moveTo>
                  <a:lnTo>
                    <a:pt x="15" y="305"/>
                  </a:lnTo>
                  <a:lnTo>
                    <a:pt x="30" y="284"/>
                  </a:lnTo>
                  <a:lnTo>
                    <a:pt x="36" y="259"/>
                  </a:lnTo>
                  <a:lnTo>
                    <a:pt x="52" y="222"/>
                  </a:lnTo>
                  <a:lnTo>
                    <a:pt x="43" y="208"/>
                  </a:lnTo>
                  <a:lnTo>
                    <a:pt x="45" y="176"/>
                  </a:lnTo>
                  <a:lnTo>
                    <a:pt x="87" y="128"/>
                  </a:lnTo>
                  <a:lnTo>
                    <a:pt x="86" y="97"/>
                  </a:lnTo>
                  <a:lnTo>
                    <a:pt x="111" y="50"/>
                  </a:lnTo>
                  <a:lnTo>
                    <a:pt x="139" y="58"/>
                  </a:lnTo>
                  <a:lnTo>
                    <a:pt x="192" y="19"/>
                  </a:lnTo>
                  <a:lnTo>
                    <a:pt x="202" y="0"/>
                  </a:lnTo>
                  <a:lnTo>
                    <a:pt x="235" y="4"/>
                  </a:lnTo>
                  <a:lnTo>
                    <a:pt x="251" y="48"/>
                  </a:lnTo>
                  <a:lnTo>
                    <a:pt x="265" y="78"/>
                  </a:lnTo>
                  <a:lnTo>
                    <a:pt x="300" y="78"/>
                  </a:lnTo>
                  <a:lnTo>
                    <a:pt x="319" y="50"/>
                  </a:lnTo>
                  <a:lnTo>
                    <a:pt x="352" y="82"/>
                  </a:lnTo>
                  <a:lnTo>
                    <a:pt x="409" y="63"/>
                  </a:lnTo>
                  <a:lnTo>
                    <a:pt x="374" y="145"/>
                  </a:lnTo>
                  <a:lnTo>
                    <a:pt x="352" y="135"/>
                  </a:lnTo>
                  <a:lnTo>
                    <a:pt x="340" y="144"/>
                  </a:lnTo>
                  <a:lnTo>
                    <a:pt x="338" y="150"/>
                  </a:lnTo>
                  <a:lnTo>
                    <a:pt x="357" y="172"/>
                  </a:lnTo>
                  <a:lnTo>
                    <a:pt x="352" y="249"/>
                  </a:lnTo>
                  <a:lnTo>
                    <a:pt x="357" y="273"/>
                  </a:lnTo>
                  <a:lnTo>
                    <a:pt x="352" y="281"/>
                  </a:lnTo>
                  <a:lnTo>
                    <a:pt x="327" y="276"/>
                  </a:lnTo>
                  <a:lnTo>
                    <a:pt x="315" y="290"/>
                  </a:lnTo>
                  <a:lnTo>
                    <a:pt x="324" y="311"/>
                  </a:lnTo>
                  <a:lnTo>
                    <a:pt x="295" y="337"/>
                  </a:lnTo>
                  <a:lnTo>
                    <a:pt x="303" y="347"/>
                  </a:lnTo>
                  <a:lnTo>
                    <a:pt x="275" y="362"/>
                  </a:lnTo>
                  <a:lnTo>
                    <a:pt x="279" y="381"/>
                  </a:lnTo>
                  <a:lnTo>
                    <a:pt x="270" y="391"/>
                  </a:lnTo>
                  <a:lnTo>
                    <a:pt x="235" y="391"/>
                  </a:lnTo>
                  <a:lnTo>
                    <a:pt x="215" y="408"/>
                  </a:lnTo>
                  <a:lnTo>
                    <a:pt x="212" y="415"/>
                  </a:lnTo>
                  <a:lnTo>
                    <a:pt x="229" y="427"/>
                  </a:lnTo>
                  <a:lnTo>
                    <a:pt x="210" y="457"/>
                  </a:lnTo>
                  <a:lnTo>
                    <a:pt x="185" y="489"/>
                  </a:lnTo>
                  <a:lnTo>
                    <a:pt x="173" y="485"/>
                  </a:lnTo>
                  <a:lnTo>
                    <a:pt x="149" y="514"/>
                  </a:lnTo>
                  <a:lnTo>
                    <a:pt x="119" y="450"/>
                  </a:lnTo>
                  <a:lnTo>
                    <a:pt x="92" y="415"/>
                  </a:lnTo>
                  <a:lnTo>
                    <a:pt x="75" y="417"/>
                  </a:lnTo>
                  <a:lnTo>
                    <a:pt x="63" y="408"/>
                  </a:lnTo>
                  <a:lnTo>
                    <a:pt x="0" y="393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3" name="Freeform 35"/>
            <p:cNvSpPr>
              <a:spLocks/>
            </p:cNvSpPr>
            <p:nvPr/>
          </p:nvSpPr>
          <p:spPr bwMode="auto">
            <a:xfrm>
              <a:off x="5089606" y="4471988"/>
              <a:ext cx="395287" cy="452437"/>
            </a:xfrm>
            <a:custGeom>
              <a:avLst/>
              <a:gdLst>
                <a:gd name="T0" fmla="*/ 285789 w 361"/>
                <a:gd name="T1" fmla="*/ 429815 h 420"/>
                <a:gd name="T2" fmla="*/ 224470 w 361"/>
                <a:gd name="T3" fmla="*/ 451360 h 420"/>
                <a:gd name="T4" fmla="*/ 188336 w 361"/>
                <a:gd name="T5" fmla="*/ 415811 h 420"/>
                <a:gd name="T6" fmla="*/ 166437 w 361"/>
                <a:gd name="T7" fmla="*/ 445974 h 420"/>
                <a:gd name="T8" fmla="*/ 129207 w 361"/>
                <a:gd name="T9" fmla="*/ 445974 h 420"/>
                <a:gd name="T10" fmla="*/ 113878 w 361"/>
                <a:gd name="T11" fmla="*/ 413657 h 420"/>
                <a:gd name="T12" fmla="*/ 96358 w 361"/>
                <a:gd name="T13" fmla="*/ 366259 h 420"/>
                <a:gd name="T14" fmla="*/ 60224 w 361"/>
                <a:gd name="T15" fmla="*/ 361950 h 420"/>
                <a:gd name="T16" fmla="*/ 24090 w 361"/>
                <a:gd name="T17" fmla="*/ 293007 h 420"/>
                <a:gd name="T18" fmla="*/ 0 w 361"/>
                <a:gd name="T19" fmla="*/ 259613 h 420"/>
                <a:gd name="T20" fmla="*/ 16425 w 361"/>
                <a:gd name="T21" fmla="*/ 243454 h 420"/>
                <a:gd name="T22" fmla="*/ 24090 w 361"/>
                <a:gd name="T23" fmla="*/ 235914 h 420"/>
                <a:gd name="T24" fmla="*/ 62414 w 361"/>
                <a:gd name="T25" fmla="*/ 180975 h 420"/>
                <a:gd name="T26" fmla="*/ 60224 w 361"/>
                <a:gd name="T27" fmla="*/ 135731 h 420"/>
                <a:gd name="T28" fmla="*/ 74458 w 361"/>
                <a:gd name="T29" fmla="*/ 116341 h 420"/>
                <a:gd name="T30" fmla="*/ 102928 w 361"/>
                <a:gd name="T31" fmla="*/ 112032 h 420"/>
                <a:gd name="T32" fmla="*/ 113878 w 361"/>
                <a:gd name="T33" fmla="*/ 99105 h 420"/>
                <a:gd name="T34" fmla="*/ 102928 w 361"/>
                <a:gd name="T35" fmla="*/ 78638 h 420"/>
                <a:gd name="T36" fmla="*/ 116068 w 361"/>
                <a:gd name="T37" fmla="*/ 54939 h 420"/>
                <a:gd name="T38" fmla="*/ 116068 w 361"/>
                <a:gd name="T39" fmla="*/ 15081 h 420"/>
                <a:gd name="T40" fmla="*/ 140157 w 361"/>
                <a:gd name="T41" fmla="*/ 4309 h 420"/>
                <a:gd name="T42" fmla="*/ 175196 w 361"/>
                <a:gd name="T43" fmla="*/ 25854 h 420"/>
                <a:gd name="T44" fmla="*/ 224470 w 361"/>
                <a:gd name="T45" fmla="*/ 33394 h 420"/>
                <a:gd name="T46" fmla="*/ 251845 w 361"/>
                <a:gd name="T47" fmla="*/ 0 h 420"/>
                <a:gd name="T48" fmla="*/ 291264 w 361"/>
                <a:gd name="T49" fmla="*/ 30162 h 420"/>
                <a:gd name="T50" fmla="*/ 273744 w 361"/>
                <a:gd name="T51" fmla="*/ 39858 h 420"/>
                <a:gd name="T52" fmla="*/ 254035 w 361"/>
                <a:gd name="T53" fmla="*/ 68943 h 420"/>
                <a:gd name="T54" fmla="*/ 224470 w 361"/>
                <a:gd name="T55" fmla="*/ 78638 h 420"/>
                <a:gd name="T56" fmla="*/ 216806 w 361"/>
                <a:gd name="T57" fmla="*/ 85101 h 420"/>
                <a:gd name="T58" fmla="*/ 240895 w 361"/>
                <a:gd name="T59" fmla="*/ 101260 h 420"/>
                <a:gd name="T60" fmla="*/ 295644 w 361"/>
                <a:gd name="T61" fmla="*/ 78638 h 420"/>
                <a:gd name="T62" fmla="*/ 383242 w 361"/>
                <a:gd name="T63" fmla="*/ 113109 h 420"/>
                <a:gd name="T64" fmla="*/ 394192 w 361"/>
                <a:gd name="T65" fmla="*/ 187438 h 420"/>
                <a:gd name="T66" fmla="*/ 356963 w 361"/>
                <a:gd name="T67" fmla="*/ 187438 h 420"/>
                <a:gd name="T68" fmla="*/ 354773 w 361"/>
                <a:gd name="T69" fmla="*/ 208983 h 420"/>
                <a:gd name="T70" fmla="*/ 372292 w 361"/>
                <a:gd name="T71" fmla="*/ 241300 h 420"/>
                <a:gd name="T72" fmla="*/ 356963 w 361"/>
                <a:gd name="T73" fmla="*/ 259613 h 420"/>
                <a:gd name="T74" fmla="*/ 375577 w 361"/>
                <a:gd name="T75" fmla="*/ 286543 h 420"/>
                <a:gd name="T76" fmla="*/ 346013 w 361"/>
                <a:gd name="T77" fmla="*/ 323169 h 420"/>
                <a:gd name="T78" fmla="*/ 335063 w 361"/>
                <a:gd name="T79" fmla="*/ 305934 h 420"/>
                <a:gd name="T80" fmla="*/ 291264 w 361"/>
                <a:gd name="T81" fmla="*/ 413657 h 420"/>
                <a:gd name="T82" fmla="*/ 285789 w 361"/>
                <a:gd name="T83" fmla="*/ 429815 h 420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361" h="420">
                  <a:moveTo>
                    <a:pt x="261" y="399"/>
                  </a:moveTo>
                  <a:lnTo>
                    <a:pt x="205" y="419"/>
                  </a:lnTo>
                  <a:lnTo>
                    <a:pt x="172" y="386"/>
                  </a:lnTo>
                  <a:lnTo>
                    <a:pt x="152" y="414"/>
                  </a:lnTo>
                  <a:lnTo>
                    <a:pt x="118" y="414"/>
                  </a:lnTo>
                  <a:lnTo>
                    <a:pt x="104" y="384"/>
                  </a:lnTo>
                  <a:lnTo>
                    <a:pt x="88" y="340"/>
                  </a:lnTo>
                  <a:lnTo>
                    <a:pt x="55" y="336"/>
                  </a:lnTo>
                  <a:lnTo>
                    <a:pt x="22" y="272"/>
                  </a:lnTo>
                  <a:lnTo>
                    <a:pt x="0" y="241"/>
                  </a:lnTo>
                  <a:lnTo>
                    <a:pt x="15" y="226"/>
                  </a:lnTo>
                  <a:lnTo>
                    <a:pt x="22" y="219"/>
                  </a:lnTo>
                  <a:lnTo>
                    <a:pt x="57" y="168"/>
                  </a:lnTo>
                  <a:lnTo>
                    <a:pt x="55" y="126"/>
                  </a:lnTo>
                  <a:lnTo>
                    <a:pt x="68" y="108"/>
                  </a:lnTo>
                  <a:lnTo>
                    <a:pt x="94" y="104"/>
                  </a:lnTo>
                  <a:lnTo>
                    <a:pt x="104" y="92"/>
                  </a:lnTo>
                  <a:lnTo>
                    <a:pt x="94" y="73"/>
                  </a:lnTo>
                  <a:lnTo>
                    <a:pt x="106" y="51"/>
                  </a:lnTo>
                  <a:lnTo>
                    <a:pt x="106" y="14"/>
                  </a:lnTo>
                  <a:lnTo>
                    <a:pt x="128" y="4"/>
                  </a:lnTo>
                  <a:lnTo>
                    <a:pt x="160" y="24"/>
                  </a:lnTo>
                  <a:lnTo>
                    <a:pt x="205" y="31"/>
                  </a:lnTo>
                  <a:lnTo>
                    <a:pt x="230" y="0"/>
                  </a:lnTo>
                  <a:lnTo>
                    <a:pt x="266" y="28"/>
                  </a:lnTo>
                  <a:lnTo>
                    <a:pt x="250" y="37"/>
                  </a:lnTo>
                  <a:lnTo>
                    <a:pt x="232" y="64"/>
                  </a:lnTo>
                  <a:lnTo>
                    <a:pt x="205" y="73"/>
                  </a:lnTo>
                  <a:lnTo>
                    <a:pt x="198" y="79"/>
                  </a:lnTo>
                  <a:lnTo>
                    <a:pt x="220" y="94"/>
                  </a:lnTo>
                  <a:lnTo>
                    <a:pt x="270" y="73"/>
                  </a:lnTo>
                  <a:lnTo>
                    <a:pt x="350" y="105"/>
                  </a:lnTo>
                  <a:lnTo>
                    <a:pt x="360" y="174"/>
                  </a:lnTo>
                  <a:lnTo>
                    <a:pt x="326" y="174"/>
                  </a:lnTo>
                  <a:lnTo>
                    <a:pt x="324" y="194"/>
                  </a:lnTo>
                  <a:lnTo>
                    <a:pt x="340" y="224"/>
                  </a:lnTo>
                  <a:lnTo>
                    <a:pt x="326" y="241"/>
                  </a:lnTo>
                  <a:lnTo>
                    <a:pt x="343" y="266"/>
                  </a:lnTo>
                  <a:lnTo>
                    <a:pt x="316" y="300"/>
                  </a:lnTo>
                  <a:lnTo>
                    <a:pt x="306" y="284"/>
                  </a:lnTo>
                  <a:lnTo>
                    <a:pt x="266" y="384"/>
                  </a:lnTo>
                  <a:lnTo>
                    <a:pt x="261" y="399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4" name="Freeform 36"/>
            <p:cNvSpPr>
              <a:spLocks/>
            </p:cNvSpPr>
            <p:nvPr/>
          </p:nvSpPr>
          <p:spPr bwMode="auto">
            <a:xfrm>
              <a:off x="5445206" y="5200650"/>
              <a:ext cx="168275" cy="333375"/>
            </a:xfrm>
            <a:custGeom>
              <a:avLst/>
              <a:gdLst>
                <a:gd name="T0" fmla="*/ 0 w 152"/>
                <a:gd name="T1" fmla="*/ 160829 h 313"/>
                <a:gd name="T2" fmla="*/ 0 w 152"/>
                <a:gd name="T3" fmla="*/ 213019 h 313"/>
                <a:gd name="T4" fmla="*/ 11071 w 152"/>
                <a:gd name="T5" fmla="*/ 268404 h 313"/>
                <a:gd name="T6" fmla="*/ 44283 w 152"/>
                <a:gd name="T7" fmla="*/ 288641 h 313"/>
                <a:gd name="T8" fmla="*/ 65317 w 152"/>
                <a:gd name="T9" fmla="*/ 332310 h 313"/>
                <a:gd name="T10" fmla="*/ 77495 w 152"/>
                <a:gd name="T11" fmla="*/ 268404 h 313"/>
                <a:gd name="T12" fmla="*/ 109600 w 152"/>
                <a:gd name="T13" fmla="*/ 231126 h 313"/>
                <a:gd name="T14" fmla="*/ 167168 w 152"/>
                <a:gd name="T15" fmla="*/ 69231 h 313"/>
                <a:gd name="T16" fmla="*/ 167168 w 152"/>
                <a:gd name="T17" fmla="*/ 17042 h 313"/>
                <a:gd name="T18" fmla="*/ 137277 w 152"/>
                <a:gd name="T19" fmla="*/ 0 h 313"/>
                <a:gd name="T20" fmla="*/ 83030 w 152"/>
                <a:gd name="T21" fmla="*/ 22367 h 313"/>
                <a:gd name="T22" fmla="*/ 0 w 152"/>
                <a:gd name="T23" fmla="*/ 160829 h 3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152" h="313">
                  <a:moveTo>
                    <a:pt x="0" y="151"/>
                  </a:moveTo>
                  <a:lnTo>
                    <a:pt x="0" y="200"/>
                  </a:lnTo>
                  <a:lnTo>
                    <a:pt x="10" y="252"/>
                  </a:lnTo>
                  <a:lnTo>
                    <a:pt x="40" y="271"/>
                  </a:lnTo>
                  <a:lnTo>
                    <a:pt x="59" y="312"/>
                  </a:lnTo>
                  <a:lnTo>
                    <a:pt x="70" y="252"/>
                  </a:lnTo>
                  <a:lnTo>
                    <a:pt x="99" y="217"/>
                  </a:lnTo>
                  <a:lnTo>
                    <a:pt x="151" y="65"/>
                  </a:lnTo>
                  <a:lnTo>
                    <a:pt x="151" y="16"/>
                  </a:lnTo>
                  <a:lnTo>
                    <a:pt x="124" y="0"/>
                  </a:lnTo>
                  <a:lnTo>
                    <a:pt x="75" y="21"/>
                  </a:lnTo>
                  <a:lnTo>
                    <a:pt x="0" y="151"/>
                  </a:lnTo>
                </a:path>
              </a:pathLst>
            </a:custGeom>
            <a:grpFill/>
            <a:ln w="9525" cap="flat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5" name="Freeform 37"/>
            <p:cNvSpPr>
              <a:spLocks/>
            </p:cNvSpPr>
            <p:nvPr/>
          </p:nvSpPr>
          <p:spPr bwMode="auto">
            <a:xfrm>
              <a:off x="4687968" y="3716338"/>
              <a:ext cx="692150" cy="447675"/>
            </a:xfrm>
            <a:custGeom>
              <a:avLst/>
              <a:gdLst>
                <a:gd name="T0" fmla="*/ 152955 w 629"/>
                <a:gd name="T1" fmla="*/ 431610 h 418"/>
                <a:gd name="T2" fmla="*/ 158457 w 629"/>
                <a:gd name="T3" fmla="*/ 406977 h 418"/>
                <a:gd name="T4" fmla="*/ 182666 w 629"/>
                <a:gd name="T5" fmla="*/ 399480 h 418"/>
                <a:gd name="T6" fmla="*/ 226682 w 629"/>
                <a:gd name="T7" fmla="*/ 431610 h 418"/>
                <a:gd name="T8" fmla="*/ 240987 w 629"/>
                <a:gd name="T9" fmla="*/ 431610 h 418"/>
                <a:gd name="T10" fmla="*/ 283903 w 629"/>
                <a:gd name="T11" fmla="*/ 429468 h 418"/>
                <a:gd name="T12" fmla="*/ 307011 w 629"/>
                <a:gd name="T13" fmla="*/ 411261 h 418"/>
                <a:gd name="T14" fmla="*/ 341123 w 629"/>
                <a:gd name="T15" fmla="*/ 436965 h 418"/>
                <a:gd name="T16" fmla="*/ 355428 w 629"/>
                <a:gd name="T17" fmla="*/ 413403 h 418"/>
                <a:gd name="T18" fmla="*/ 357629 w 629"/>
                <a:gd name="T19" fmla="*/ 402693 h 418"/>
                <a:gd name="T20" fmla="*/ 385139 w 629"/>
                <a:gd name="T21" fmla="*/ 385557 h 418"/>
                <a:gd name="T22" fmla="*/ 395043 w 629"/>
                <a:gd name="T23" fmla="*/ 350215 h 418"/>
                <a:gd name="T24" fmla="*/ 420352 w 629"/>
                <a:gd name="T25" fmla="*/ 344860 h 418"/>
                <a:gd name="T26" fmla="*/ 499580 w 629"/>
                <a:gd name="T27" fmla="*/ 222767 h 418"/>
                <a:gd name="T28" fmla="*/ 484175 w 629"/>
                <a:gd name="T29" fmla="*/ 203489 h 418"/>
                <a:gd name="T30" fmla="*/ 499580 w 629"/>
                <a:gd name="T31" fmla="*/ 190637 h 418"/>
                <a:gd name="T32" fmla="*/ 517187 w 629"/>
                <a:gd name="T33" fmla="*/ 195992 h 418"/>
                <a:gd name="T34" fmla="*/ 540295 w 629"/>
                <a:gd name="T35" fmla="*/ 184211 h 418"/>
                <a:gd name="T36" fmla="*/ 553500 w 629"/>
                <a:gd name="T37" fmla="*/ 154223 h 418"/>
                <a:gd name="T38" fmla="*/ 616223 w 629"/>
                <a:gd name="T39" fmla="*/ 100673 h 418"/>
                <a:gd name="T40" fmla="*/ 664640 w 629"/>
                <a:gd name="T41" fmla="*/ 83537 h 418"/>
                <a:gd name="T42" fmla="*/ 691050 w 629"/>
                <a:gd name="T43" fmla="*/ 63189 h 418"/>
                <a:gd name="T44" fmla="*/ 683347 w 629"/>
                <a:gd name="T45" fmla="*/ 19278 h 418"/>
                <a:gd name="T46" fmla="*/ 651435 w 629"/>
                <a:gd name="T47" fmla="*/ 16065 h 418"/>
                <a:gd name="T48" fmla="*/ 574407 w 629"/>
                <a:gd name="T49" fmla="*/ 23562 h 418"/>
                <a:gd name="T50" fmla="*/ 523789 w 629"/>
                <a:gd name="T51" fmla="*/ 0 h 418"/>
                <a:gd name="T52" fmla="*/ 494078 w 629"/>
                <a:gd name="T53" fmla="*/ 4284 h 418"/>
                <a:gd name="T54" fmla="*/ 415950 w 629"/>
                <a:gd name="T55" fmla="*/ 100673 h 418"/>
                <a:gd name="T56" fmla="*/ 395043 w 629"/>
                <a:gd name="T57" fmla="*/ 111383 h 418"/>
                <a:gd name="T58" fmla="*/ 343324 w 629"/>
                <a:gd name="T59" fmla="*/ 92105 h 418"/>
                <a:gd name="T60" fmla="*/ 341123 w 629"/>
                <a:gd name="T61" fmla="*/ 67473 h 418"/>
                <a:gd name="T62" fmla="*/ 330119 w 629"/>
                <a:gd name="T63" fmla="*/ 26775 h 418"/>
                <a:gd name="T64" fmla="*/ 301509 w 629"/>
                <a:gd name="T65" fmla="*/ 9639 h 418"/>
                <a:gd name="T66" fmla="*/ 258593 w 629"/>
                <a:gd name="T67" fmla="*/ 21420 h 418"/>
                <a:gd name="T68" fmla="*/ 229983 w 629"/>
                <a:gd name="T69" fmla="*/ 2142 h 418"/>
                <a:gd name="T70" fmla="*/ 188168 w 629"/>
                <a:gd name="T71" fmla="*/ 52479 h 418"/>
                <a:gd name="T72" fmla="*/ 144152 w 629"/>
                <a:gd name="T73" fmla="*/ 63189 h 418"/>
                <a:gd name="T74" fmla="*/ 82530 w 629"/>
                <a:gd name="T75" fmla="*/ 114596 h 418"/>
                <a:gd name="T76" fmla="*/ 17606 w 629"/>
                <a:gd name="T77" fmla="*/ 231334 h 418"/>
                <a:gd name="T78" fmla="*/ 35213 w 629"/>
                <a:gd name="T79" fmla="*/ 261322 h 418"/>
                <a:gd name="T80" fmla="*/ 30811 w 629"/>
                <a:gd name="T81" fmla="*/ 274174 h 418"/>
                <a:gd name="T82" fmla="*/ 30811 w 629"/>
                <a:gd name="T83" fmla="*/ 288097 h 418"/>
                <a:gd name="T84" fmla="*/ 39614 w 629"/>
                <a:gd name="T85" fmla="*/ 299878 h 418"/>
                <a:gd name="T86" fmla="*/ 60522 w 629"/>
                <a:gd name="T87" fmla="*/ 288097 h 418"/>
                <a:gd name="T88" fmla="*/ 96835 w 629"/>
                <a:gd name="T89" fmla="*/ 279529 h 418"/>
                <a:gd name="T90" fmla="*/ 0 w 629"/>
                <a:gd name="T91" fmla="*/ 380202 h 418"/>
                <a:gd name="T92" fmla="*/ 0 w 629"/>
                <a:gd name="T93" fmla="*/ 406977 h 418"/>
                <a:gd name="T94" fmla="*/ 19807 w 629"/>
                <a:gd name="T95" fmla="*/ 411261 h 418"/>
                <a:gd name="T96" fmla="*/ 64923 w 629"/>
                <a:gd name="T97" fmla="*/ 446604 h 418"/>
                <a:gd name="T98" fmla="*/ 133148 w 629"/>
                <a:gd name="T99" fmla="*/ 436965 h 418"/>
                <a:gd name="T100" fmla="*/ 152955 w 629"/>
                <a:gd name="T101" fmla="*/ 431610 h 41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629" h="418">
                  <a:moveTo>
                    <a:pt x="139" y="403"/>
                  </a:moveTo>
                  <a:lnTo>
                    <a:pt x="144" y="380"/>
                  </a:lnTo>
                  <a:lnTo>
                    <a:pt x="166" y="373"/>
                  </a:lnTo>
                  <a:lnTo>
                    <a:pt x="206" y="403"/>
                  </a:lnTo>
                  <a:lnTo>
                    <a:pt x="219" y="403"/>
                  </a:lnTo>
                  <a:lnTo>
                    <a:pt x="258" y="401"/>
                  </a:lnTo>
                  <a:lnTo>
                    <a:pt x="279" y="384"/>
                  </a:lnTo>
                  <a:lnTo>
                    <a:pt x="310" y="408"/>
                  </a:lnTo>
                  <a:lnTo>
                    <a:pt x="323" y="386"/>
                  </a:lnTo>
                  <a:lnTo>
                    <a:pt x="325" y="376"/>
                  </a:lnTo>
                  <a:lnTo>
                    <a:pt x="350" y="360"/>
                  </a:lnTo>
                  <a:lnTo>
                    <a:pt x="359" y="327"/>
                  </a:lnTo>
                  <a:lnTo>
                    <a:pt x="382" y="322"/>
                  </a:lnTo>
                  <a:lnTo>
                    <a:pt x="454" y="208"/>
                  </a:lnTo>
                  <a:lnTo>
                    <a:pt x="440" y="190"/>
                  </a:lnTo>
                  <a:lnTo>
                    <a:pt x="454" y="178"/>
                  </a:lnTo>
                  <a:lnTo>
                    <a:pt x="470" y="183"/>
                  </a:lnTo>
                  <a:lnTo>
                    <a:pt x="491" y="172"/>
                  </a:lnTo>
                  <a:lnTo>
                    <a:pt x="503" y="144"/>
                  </a:lnTo>
                  <a:lnTo>
                    <a:pt x="560" y="94"/>
                  </a:lnTo>
                  <a:lnTo>
                    <a:pt x="604" y="78"/>
                  </a:lnTo>
                  <a:lnTo>
                    <a:pt x="628" y="59"/>
                  </a:lnTo>
                  <a:lnTo>
                    <a:pt x="621" y="18"/>
                  </a:lnTo>
                  <a:lnTo>
                    <a:pt x="592" y="15"/>
                  </a:lnTo>
                  <a:lnTo>
                    <a:pt x="522" y="22"/>
                  </a:lnTo>
                  <a:lnTo>
                    <a:pt x="476" y="0"/>
                  </a:lnTo>
                  <a:lnTo>
                    <a:pt x="449" y="4"/>
                  </a:lnTo>
                  <a:lnTo>
                    <a:pt x="378" y="94"/>
                  </a:lnTo>
                  <a:lnTo>
                    <a:pt x="359" y="104"/>
                  </a:lnTo>
                  <a:lnTo>
                    <a:pt x="312" y="86"/>
                  </a:lnTo>
                  <a:lnTo>
                    <a:pt x="310" y="63"/>
                  </a:lnTo>
                  <a:lnTo>
                    <a:pt x="300" y="25"/>
                  </a:lnTo>
                  <a:lnTo>
                    <a:pt x="274" y="9"/>
                  </a:lnTo>
                  <a:lnTo>
                    <a:pt x="235" y="20"/>
                  </a:lnTo>
                  <a:lnTo>
                    <a:pt x="209" y="2"/>
                  </a:lnTo>
                  <a:lnTo>
                    <a:pt x="171" y="49"/>
                  </a:lnTo>
                  <a:lnTo>
                    <a:pt x="131" y="59"/>
                  </a:lnTo>
                  <a:lnTo>
                    <a:pt x="75" y="107"/>
                  </a:lnTo>
                  <a:lnTo>
                    <a:pt x="16" y="216"/>
                  </a:lnTo>
                  <a:lnTo>
                    <a:pt x="32" y="244"/>
                  </a:lnTo>
                  <a:lnTo>
                    <a:pt x="28" y="256"/>
                  </a:lnTo>
                  <a:lnTo>
                    <a:pt x="28" y="269"/>
                  </a:lnTo>
                  <a:lnTo>
                    <a:pt x="36" y="280"/>
                  </a:lnTo>
                  <a:lnTo>
                    <a:pt x="55" y="269"/>
                  </a:lnTo>
                  <a:lnTo>
                    <a:pt x="88" y="261"/>
                  </a:lnTo>
                  <a:lnTo>
                    <a:pt x="0" y="355"/>
                  </a:lnTo>
                  <a:lnTo>
                    <a:pt x="0" y="380"/>
                  </a:lnTo>
                  <a:lnTo>
                    <a:pt x="18" y="384"/>
                  </a:lnTo>
                  <a:lnTo>
                    <a:pt x="59" y="417"/>
                  </a:lnTo>
                  <a:lnTo>
                    <a:pt x="121" y="408"/>
                  </a:lnTo>
                  <a:lnTo>
                    <a:pt x="139" y="403"/>
                  </a:lnTo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76" name="Freeform 38"/>
            <p:cNvSpPr>
              <a:spLocks noChangeAspect="1"/>
            </p:cNvSpPr>
            <p:nvPr/>
          </p:nvSpPr>
          <p:spPr bwMode="auto">
            <a:xfrm>
              <a:off x="3719593" y="4491038"/>
              <a:ext cx="544513" cy="488950"/>
            </a:xfrm>
            <a:custGeom>
              <a:avLst/>
              <a:gdLst>
                <a:gd name="T0" fmla="*/ 134200 w 353"/>
                <a:gd name="T1" fmla="*/ 454872 h 330"/>
                <a:gd name="T2" fmla="*/ 180476 w 353"/>
                <a:gd name="T3" fmla="*/ 422275 h 330"/>
                <a:gd name="T4" fmla="*/ 240635 w 353"/>
                <a:gd name="T5" fmla="*/ 374862 h 330"/>
                <a:gd name="T6" fmla="*/ 331644 w 353"/>
                <a:gd name="T7" fmla="*/ 386715 h 330"/>
                <a:gd name="T8" fmla="*/ 337814 w 353"/>
                <a:gd name="T9" fmla="*/ 422275 h 330"/>
                <a:gd name="T10" fmla="*/ 456589 w 353"/>
                <a:gd name="T11" fmla="*/ 468207 h 330"/>
                <a:gd name="T12" fmla="*/ 393345 w 353"/>
                <a:gd name="T13" fmla="*/ 308187 h 330"/>
                <a:gd name="T14" fmla="*/ 364037 w 353"/>
                <a:gd name="T15" fmla="*/ 250402 h 330"/>
                <a:gd name="T16" fmla="*/ 368665 w 353"/>
                <a:gd name="T17" fmla="*/ 201507 h 330"/>
                <a:gd name="T18" fmla="*/ 453504 w 353"/>
                <a:gd name="T19" fmla="*/ 191135 h 330"/>
                <a:gd name="T20" fmla="*/ 518290 w 353"/>
                <a:gd name="T21" fmla="*/ 151130 h 330"/>
                <a:gd name="T22" fmla="*/ 544513 w 353"/>
                <a:gd name="T23" fmla="*/ 134832 h 330"/>
                <a:gd name="T24" fmla="*/ 530630 w 353"/>
                <a:gd name="T25" fmla="*/ 77047 h 330"/>
                <a:gd name="T26" fmla="*/ 465844 w 353"/>
                <a:gd name="T27" fmla="*/ 35560 h 330"/>
                <a:gd name="T28" fmla="*/ 401058 w 353"/>
                <a:gd name="T29" fmla="*/ 22225 h 330"/>
                <a:gd name="T30" fmla="*/ 331644 w 353"/>
                <a:gd name="T31" fmla="*/ 0 h 330"/>
                <a:gd name="T32" fmla="*/ 340899 w 353"/>
                <a:gd name="T33" fmla="*/ 45932 h 330"/>
                <a:gd name="T34" fmla="*/ 342442 w 353"/>
                <a:gd name="T35" fmla="*/ 71120 h 330"/>
                <a:gd name="T36" fmla="*/ 314676 w 353"/>
                <a:gd name="T37" fmla="*/ 97790 h 330"/>
                <a:gd name="T38" fmla="*/ 300793 w 353"/>
                <a:gd name="T39" fmla="*/ 139277 h 330"/>
                <a:gd name="T40" fmla="*/ 282283 w 353"/>
                <a:gd name="T41" fmla="*/ 170392 h 330"/>
                <a:gd name="T42" fmla="*/ 236007 w 353"/>
                <a:gd name="T43" fmla="*/ 173355 h 330"/>
                <a:gd name="T44" fmla="*/ 231379 w 353"/>
                <a:gd name="T45" fmla="*/ 204470 h 330"/>
                <a:gd name="T46" fmla="*/ 203614 w 353"/>
                <a:gd name="T47" fmla="*/ 254847 h 330"/>
                <a:gd name="T48" fmla="*/ 165051 w 353"/>
                <a:gd name="T49" fmla="*/ 263737 h 330"/>
                <a:gd name="T50" fmla="*/ 155796 w 353"/>
                <a:gd name="T51" fmla="*/ 226695 h 330"/>
                <a:gd name="T52" fmla="*/ 106435 w 353"/>
                <a:gd name="T53" fmla="*/ 248920 h 330"/>
                <a:gd name="T54" fmla="*/ 67871 w 353"/>
                <a:gd name="T55" fmla="*/ 217805 h 330"/>
                <a:gd name="T56" fmla="*/ 40106 w 353"/>
                <a:gd name="T57" fmla="*/ 241512 h 330"/>
                <a:gd name="T58" fmla="*/ 37021 w 353"/>
                <a:gd name="T59" fmla="*/ 285962 h 330"/>
                <a:gd name="T60" fmla="*/ 9255 w 353"/>
                <a:gd name="T61" fmla="*/ 308187 h 330"/>
                <a:gd name="T62" fmla="*/ 16968 w 353"/>
                <a:gd name="T63" fmla="*/ 339302 h 330"/>
                <a:gd name="T64" fmla="*/ 46276 w 353"/>
                <a:gd name="T65" fmla="*/ 360045 h 330"/>
                <a:gd name="T66" fmla="*/ 60159 w 353"/>
                <a:gd name="T67" fmla="*/ 397087 h 330"/>
                <a:gd name="T68" fmla="*/ 97179 w 353"/>
                <a:gd name="T69" fmla="*/ 404495 h 330"/>
                <a:gd name="T70" fmla="*/ 118775 w 353"/>
                <a:gd name="T71" fmla="*/ 441537 h 330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353" h="330">
                  <a:moveTo>
                    <a:pt x="72" y="310"/>
                  </a:moveTo>
                  <a:lnTo>
                    <a:pt x="87" y="307"/>
                  </a:lnTo>
                  <a:lnTo>
                    <a:pt x="95" y="318"/>
                  </a:lnTo>
                  <a:lnTo>
                    <a:pt x="117" y="285"/>
                  </a:lnTo>
                  <a:lnTo>
                    <a:pt x="144" y="286"/>
                  </a:lnTo>
                  <a:lnTo>
                    <a:pt x="156" y="253"/>
                  </a:lnTo>
                  <a:lnTo>
                    <a:pt x="182" y="267"/>
                  </a:lnTo>
                  <a:lnTo>
                    <a:pt x="215" y="261"/>
                  </a:lnTo>
                  <a:lnTo>
                    <a:pt x="221" y="274"/>
                  </a:lnTo>
                  <a:lnTo>
                    <a:pt x="219" y="285"/>
                  </a:lnTo>
                  <a:lnTo>
                    <a:pt x="269" y="330"/>
                  </a:lnTo>
                  <a:lnTo>
                    <a:pt x="296" y="316"/>
                  </a:lnTo>
                  <a:lnTo>
                    <a:pt x="293" y="256"/>
                  </a:lnTo>
                  <a:lnTo>
                    <a:pt x="255" y="208"/>
                  </a:lnTo>
                  <a:lnTo>
                    <a:pt x="233" y="198"/>
                  </a:lnTo>
                  <a:lnTo>
                    <a:pt x="236" y="169"/>
                  </a:lnTo>
                  <a:lnTo>
                    <a:pt x="221" y="150"/>
                  </a:lnTo>
                  <a:lnTo>
                    <a:pt x="239" y="136"/>
                  </a:lnTo>
                  <a:lnTo>
                    <a:pt x="272" y="133"/>
                  </a:lnTo>
                  <a:lnTo>
                    <a:pt x="294" y="129"/>
                  </a:lnTo>
                  <a:lnTo>
                    <a:pt x="320" y="109"/>
                  </a:lnTo>
                  <a:lnTo>
                    <a:pt x="336" y="102"/>
                  </a:lnTo>
                  <a:lnTo>
                    <a:pt x="345" y="109"/>
                  </a:lnTo>
                  <a:lnTo>
                    <a:pt x="353" y="91"/>
                  </a:lnTo>
                  <a:lnTo>
                    <a:pt x="344" y="63"/>
                  </a:lnTo>
                  <a:lnTo>
                    <a:pt x="344" y="52"/>
                  </a:lnTo>
                  <a:lnTo>
                    <a:pt x="321" y="27"/>
                  </a:lnTo>
                  <a:lnTo>
                    <a:pt x="302" y="24"/>
                  </a:lnTo>
                  <a:lnTo>
                    <a:pt x="275" y="30"/>
                  </a:lnTo>
                  <a:lnTo>
                    <a:pt x="260" y="15"/>
                  </a:lnTo>
                  <a:lnTo>
                    <a:pt x="231" y="3"/>
                  </a:lnTo>
                  <a:lnTo>
                    <a:pt x="215" y="0"/>
                  </a:lnTo>
                  <a:lnTo>
                    <a:pt x="215" y="10"/>
                  </a:lnTo>
                  <a:lnTo>
                    <a:pt x="221" y="31"/>
                  </a:lnTo>
                  <a:lnTo>
                    <a:pt x="231" y="33"/>
                  </a:lnTo>
                  <a:lnTo>
                    <a:pt x="222" y="48"/>
                  </a:lnTo>
                  <a:lnTo>
                    <a:pt x="206" y="54"/>
                  </a:lnTo>
                  <a:lnTo>
                    <a:pt x="204" y="66"/>
                  </a:lnTo>
                  <a:lnTo>
                    <a:pt x="195" y="82"/>
                  </a:lnTo>
                  <a:lnTo>
                    <a:pt x="195" y="94"/>
                  </a:lnTo>
                  <a:lnTo>
                    <a:pt x="191" y="106"/>
                  </a:lnTo>
                  <a:lnTo>
                    <a:pt x="183" y="115"/>
                  </a:lnTo>
                  <a:lnTo>
                    <a:pt x="173" y="106"/>
                  </a:lnTo>
                  <a:lnTo>
                    <a:pt x="153" y="117"/>
                  </a:lnTo>
                  <a:lnTo>
                    <a:pt x="156" y="129"/>
                  </a:lnTo>
                  <a:lnTo>
                    <a:pt x="150" y="138"/>
                  </a:lnTo>
                  <a:lnTo>
                    <a:pt x="140" y="165"/>
                  </a:lnTo>
                  <a:lnTo>
                    <a:pt x="132" y="172"/>
                  </a:lnTo>
                  <a:lnTo>
                    <a:pt x="120" y="174"/>
                  </a:lnTo>
                  <a:lnTo>
                    <a:pt x="107" y="178"/>
                  </a:lnTo>
                  <a:lnTo>
                    <a:pt x="107" y="162"/>
                  </a:lnTo>
                  <a:lnTo>
                    <a:pt x="101" y="153"/>
                  </a:lnTo>
                  <a:lnTo>
                    <a:pt x="80" y="154"/>
                  </a:lnTo>
                  <a:lnTo>
                    <a:pt x="69" y="168"/>
                  </a:lnTo>
                  <a:lnTo>
                    <a:pt x="63" y="159"/>
                  </a:lnTo>
                  <a:lnTo>
                    <a:pt x="44" y="147"/>
                  </a:lnTo>
                  <a:lnTo>
                    <a:pt x="30" y="153"/>
                  </a:lnTo>
                  <a:lnTo>
                    <a:pt x="26" y="163"/>
                  </a:lnTo>
                  <a:lnTo>
                    <a:pt x="30" y="183"/>
                  </a:lnTo>
                  <a:lnTo>
                    <a:pt x="24" y="193"/>
                  </a:lnTo>
                  <a:lnTo>
                    <a:pt x="17" y="204"/>
                  </a:lnTo>
                  <a:lnTo>
                    <a:pt x="6" y="208"/>
                  </a:lnTo>
                  <a:lnTo>
                    <a:pt x="0" y="222"/>
                  </a:lnTo>
                  <a:lnTo>
                    <a:pt x="11" y="229"/>
                  </a:lnTo>
                  <a:lnTo>
                    <a:pt x="17" y="243"/>
                  </a:lnTo>
                  <a:lnTo>
                    <a:pt x="30" y="243"/>
                  </a:lnTo>
                  <a:lnTo>
                    <a:pt x="29" y="253"/>
                  </a:lnTo>
                  <a:lnTo>
                    <a:pt x="39" y="268"/>
                  </a:lnTo>
                  <a:lnTo>
                    <a:pt x="53" y="268"/>
                  </a:lnTo>
                  <a:lnTo>
                    <a:pt x="63" y="273"/>
                  </a:lnTo>
                  <a:lnTo>
                    <a:pt x="72" y="288"/>
                  </a:lnTo>
                  <a:lnTo>
                    <a:pt x="77" y="298"/>
                  </a:lnTo>
                  <a:lnTo>
                    <a:pt x="72" y="310"/>
                  </a:lnTo>
                  <a:close/>
                </a:path>
              </a:pathLst>
            </a:custGeom>
            <a:grpFill/>
            <a:ln w="12700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190" name="组合 189"/>
          <p:cNvGrpSpPr/>
          <p:nvPr/>
        </p:nvGrpSpPr>
        <p:grpSpPr>
          <a:xfrm>
            <a:off x="6516486" y="994726"/>
            <a:ext cx="5347447" cy="496405"/>
            <a:chOff x="6516486" y="3518287"/>
            <a:chExt cx="5347447" cy="496405"/>
          </a:xfrm>
        </p:grpSpPr>
        <p:sp>
          <p:nvSpPr>
            <p:cNvPr id="191" name="Rectangle 75"/>
            <p:cNvSpPr/>
            <p:nvPr/>
          </p:nvSpPr>
          <p:spPr>
            <a:xfrm>
              <a:off x="7116859" y="3518287"/>
              <a:ext cx="4137671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2400" b="1" dirty="0">
                  <a:solidFill>
                    <a:schemeClr val="bg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厦门事业群（厦门</a:t>
              </a:r>
              <a:r>
                <a:rPr lang="zh-CN" altLang="en-US" sz="2400" b="1" dirty="0" smtClean="0">
                  <a:solidFill>
                    <a:schemeClr val="bg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，</a:t>
              </a:r>
              <a:r>
                <a:rPr lang="en-US" altLang="zh-CN" sz="2400" b="1" dirty="0" smtClean="0">
                  <a:solidFill>
                    <a:schemeClr val="bg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150</a:t>
              </a:r>
              <a:r>
                <a:rPr lang="zh-CN" altLang="en-US" sz="2400" b="1" dirty="0" smtClean="0">
                  <a:solidFill>
                    <a:schemeClr val="bg2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人）</a:t>
              </a:r>
              <a:endParaRPr lang="en-US" sz="2400" b="1" dirty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2" name="Freeform 6"/>
            <p:cNvSpPr>
              <a:spLocks noEditPoints="1"/>
            </p:cNvSpPr>
            <p:nvPr/>
          </p:nvSpPr>
          <p:spPr bwMode="auto">
            <a:xfrm>
              <a:off x="6779217" y="3570464"/>
              <a:ext cx="337642" cy="372969"/>
            </a:xfrm>
            <a:custGeom>
              <a:avLst/>
              <a:gdLst>
                <a:gd name="T0" fmla="*/ 189 w 189"/>
                <a:gd name="T1" fmla="*/ 95 h 283"/>
                <a:gd name="T2" fmla="*/ 95 w 189"/>
                <a:gd name="T3" fmla="*/ 0 h 283"/>
                <a:gd name="T4" fmla="*/ 0 w 189"/>
                <a:gd name="T5" fmla="*/ 94 h 283"/>
                <a:gd name="T6" fmla="*/ 13 w 189"/>
                <a:gd name="T7" fmla="*/ 142 h 283"/>
                <a:gd name="T8" fmla="*/ 13 w 189"/>
                <a:gd name="T9" fmla="*/ 142 h 283"/>
                <a:gd name="T10" fmla="*/ 94 w 189"/>
                <a:gd name="T11" fmla="*/ 283 h 283"/>
                <a:gd name="T12" fmla="*/ 176 w 189"/>
                <a:gd name="T13" fmla="*/ 142 h 283"/>
                <a:gd name="T14" fmla="*/ 176 w 189"/>
                <a:gd name="T15" fmla="*/ 142 h 283"/>
                <a:gd name="T16" fmla="*/ 189 w 189"/>
                <a:gd name="T17" fmla="*/ 95 h 283"/>
                <a:gd name="T18" fmla="*/ 94 w 189"/>
                <a:gd name="T19" fmla="*/ 173 h 283"/>
                <a:gd name="T20" fmla="*/ 16 w 189"/>
                <a:gd name="T21" fmla="*/ 94 h 283"/>
                <a:gd name="T22" fmla="*/ 95 w 189"/>
                <a:gd name="T23" fmla="*/ 16 h 283"/>
                <a:gd name="T24" fmla="*/ 173 w 189"/>
                <a:gd name="T25" fmla="*/ 95 h 283"/>
                <a:gd name="T26" fmla="*/ 94 w 189"/>
                <a:gd name="T27" fmla="*/ 173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9" h="283">
                  <a:moveTo>
                    <a:pt x="189" y="95"/>
                  </a:moveTo>
                  <a:cubicBezTo>
                    <a:pt x="189" y="43"/>
                    <a:pt x="147" y="0"/>
                    <a:pt x="95" y="0"/>
                  </a:cubicBezTo>
                  <a:cubicBezTo>
                    <a:pt x="43" y="0"/>
                    <a:pt x="0" y="42"/>
                    <a:pt x="0" y="94"/>
                  </a:cubicBezTo>
                  <a:cubicBezTo>
                    <a:pt x="0" y="112"/>
                    <a:pt x="5" y="128"/>
                    <a:pt x="13" y="142"/>
                  </a:cubicBezTo>
                  <a:cubicBezTo>
                    <a:pt x="13" y="142"/>
                    <a:pt x="13" y="142"/>
                    <a:pt x="13" y="142"/>
                  </a:cubicBezTo>
                  <a:cubicBezTo>
                    <a:pt x="94" y="283"/>
                    <a:pt x="94" y="283"/>
                    <a:pt x="94" y="283"/>
                  </a:cubicBezTo>
                  <a:cubicBezTo>
                    <a:pt x="176" y="142"/>
                    <a:pt x="176" y="142"/>
                    <a:pt x="176" y="142"/>
                  </a:cubicBezTo>
                  <a:cubicBezTo>
                    <a:pt x="176" y="142"/>
                    <a:pt x="176" y="142"/>
                    <a:pt x="176" y="142"/>
                  </a:cubicBezTo>
                  <a:cubicBezTo>
                    <a:pt x="184" y="128"/>
                    <a:pt x="189" y="112"/>
                    <a:pt x="189" y="95"/>
                  </a:cubicBezTo>
                  <a:close/>
                  <a:moveTo>
                    <a:pt x="94" y="173"/>
                  </a:moveTo>
                  <a:cubicBezTo>
                    <a:pt x="51" y="173"/>
                    <a:pt x="16" y="138"/>
                    <a:pt x="16" y="94"/>
                  </a:cubicBezTo>
                  <a:cubicBezTo>
                    <a:pt x="16" y="51"/>
                    <a:pt x="51" y="16"/>
                    <a:pt x="95" y="16"/>
                  </a:cubicBezTo>
                  <a:cubicBezTo>
                    <a:pt x="138" y="16"/>
                    <a:pt x="173" y="52"/>
                    <a:pt x="173" y="95"/>
                  </a:cubicBezTo>
                  <a:cubicBezTo>
                    <a:pt x="173" y="138"/>
                    <a:pt x="138" y="173"/>
                    <a:pt x="94" y="173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4</a:t>
              </a:r>
              <a:endPara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193" name="直接连接符 192"/>
            <p:cNvCxnSpPr/>
            <p:nvPr/>
          </p:nvCxnSpPr>
          <p:spPr>
            <a:xfrm>
              <a:off x="6516486" y="4014692"/>
              <a:ext cx="5347447" cy="0"/>
            </a:xfrm>
            <a:prstGeom prst="line">
              <a:avLst/>
            </a:prstGeom>
            <a:ln w="12700">
              <a:solidFill>
                <a:schemeClr val="accent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5" name="Freeform 6"/>
          <p:cNvSpPr>
            <a:spLocks noEditPoints="1"/>
          </p:cNvSpPr>
          <p:nvPr/>
        </p:nvSpPr>
        <p:spPr bwMode="auto">
          <a:xfrm>
            <a:off x="4815705" y="4043712"/>
            <a:ext cx="382716" cy="577072"/>
          </a:xfrm>
          <a:custGeom>
            <a:avLst/>
            <a:gdLst>
              <a:gd name="T0" fmla="*/ 189 w 189"/>
              <a:gd name="T1" fmla="*/ 95 h 283"/>
              <a:gd name="T2" fmla="*/ 95 w 189"/>
              <a:gd name="T3" fmla="*/ 0 h 283"/>
              <a:gd name="T4" fmla="*/ 0 w 189"/>
              <a:gd name="T5" fmla="*/ 94 h 283"/>
              <a:gd name="T6" fmla="*/ 13 w 189"/>
              <a:gd name="T7" fmla="*/ 142 h 283"/>
              <a:gd name="T8" fmla="*/ 13 w 189"/>
              <a:gd name="T9" fmla="*/ 142 h 283"/>
              <a:gd name="T10" fmla="*/ 94 w 189"/>
              <a:gd name="T11" fmla="*/ 283 h 283"/>
              <a:gd name="T12" fmla="*/ 176 w 189"/>
              <a:gd name="T13" fmla="*/ 142 h 283"/>
              <a:gd name="T14" fmla="*/ 176 w 189"/>
              <a:gd name="T15" fmla="*/ 142 h 283"/>
              <a:gd name="T16" fmla="*/ 189 w 189"/>
              <a:gd name="T17" fmla="*/ 95 h 283"/>
              <a:gd name="T18" fmla="*/ 94 w 189"/>
              <a:gd name="T19" fmla="*/ 173 h 283"/>
              <a:gd name="T20" fmla="*/ 16 w 189"/>
              <a:gd name="T21" fmla="*/ 94 h 283"/>
              <a:gd name="T22" fmla="*/ 95 w 189"/>
              <a:gd name="T23" fmla="*/ 16 h 283"/>
              <a:gd name="T24" fmla="*/ 173 w 189"/>
              <a:gd name="T25" fmla="*/ 95 h 283"/>
              <a:gd name="T26" fmla="*/ 94 w 189"/>
              <a:gd name="T27" fmla="*/ 173 h 2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89" h="283">
                <a:moveTo>
                  <a:pt x="189" y="95"/>
                </a:moveTo>
                <a:cubicBezTo>
                  <a:pt x="189" y="43"/>
                  <a:pt x="147" y="0"/>
                  <a:pt x="95" y="0"/>
                </a:cubicBezTo>
                <a:cubicBezTo>
                  <a:pt x="43" y="0"/>
                  <a:pt x="0" y="42"/>
                  <a:pt x="0" y="94"/>
                </a:cubicBezTo>
                <a:cubicBezTo>
                  <a:pt x="0" y="112"/>
                  <a:pt x="5" y="128"/>
                  <a:pt x="13" y="142"/>
                </a:cubicBezTo>
                <a:cubicBezTo>
                  <a:pt x="13" y="142"/>
                  <a:pt x="13" y="142"/>
                  <a:pt x="13" y="142"/>
                </a:cubicBezTo>
                <a:cubicBezTo>
                  <a:pt x="94" y="283"/>
                  <a:pt x="94" y="283"/>
                  <a:pt x="94" y="283"/>
                </a:cubicBezTo>
                <a:cubicBezTo>
                  <a:pt x="176" y="142"/>
                  <a:pt x="176" y="142"/>
                  <a:pt x="176" y="142"/>
                </a:cubicBezTo>
                <a:cubicBezTo>
                  <a:pt x="176" y="142"/>
                  <a:pt x="176" y="142"/>
                  <a:pt x="176" y="142"/>
                </a:cubicBezTo>
                <a:cubicBezTo>
                  <a:pt x="184" y="128"/>
                  <a:pt x="189" y="112"/>
                  <a:pt x="189" y="95"/>
                </a:cubicBezTo>
                <a:close/>
                <a:moveTo>
                  <a:pt x="94" y="173"/>
                </a:moveTo>
                <a:cubicBezTo>
                  <a:pt x="51" y="173"/>
                  <a:pt x="16" y="138"/>
                  <a:pt x="16" y="94"/>
                </a:cubicBezTo>
                <a:cubicBezTo>
                  <a:pt x="16" y="51"/>
                  <a:pt x="51" y="16"/>
                  <a:pt x="95" y="16"/>
                </a:cubicBezTo>
                <a:cubicBezTo>
                  <a:pt x="138" y="16"/>
                  <a:pt x="173" y="52"/>
                  <a:pt x="173" y="95"/>
                </a:cubicBezTo>
                <a:cubicBezTo>
                  <a:pt x="173" y="138"/>
                  <a:pt x="138" y="173"/>
                  <a:pt x="94" y="173"/>
                </a:cubicBez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1" name="矩形 220">
            <a:extLst>
              <a:ext uri="{FF2B5EF4-FFF2-40B4-BE49-F238E27FC236}">
                <a16:creationId xmlns="" xmlns:a16="http://schemas.microsoft.com/office/drawing/2014/main" id="{A6500BE3-4FC9-C347-9CC4-EDC9EF9333B9}"/>
              </a:ext>
            </a:extLst>
          </p:cNvPr>
          <p:cNvSpPr/>
          <p:nvPr/>
        </p:nvSpPr>
        <p:spPr>
          <a:xfrm>
            <a:off x="505346" y="73245"/>
            <a:ext cx="40142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二、招聘需</a:t>
            </a:r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求</a:t>
            </a:r>
            <a:r>
              <a:rPr lang="en-US" altLang="zh-CN" sz="20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-</a:t>
            </a:r>
            <a:r>
              <a:rPr lang="zh-CN" altLang="en-US" sz="20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厦门事业群</a:t>
            </a:r>
            <a:endParaRPr lang="zh-CN" altLang="en-US" sz="32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86" name="圆角矩形 85"/>
          <p:cNvSpPr/>
          <p:nvPr/>
        </p:nvSpPr>
        <p:spPr bwMode="auto">
          <a:xfrm>
            <a:off x="6101604" y="2477818"/>
            <a:ext cx="1828257" cy="665711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dirty="0"/>
          </a:p>
        </p:txBody>
      </p:sp>
      <p:sp>
        <p:nvSpPr>
          <p:cNvPr id="89" name="TextBox 88"/>
          <p:cNvSpPr txBox="1"/>
          <p:nvPr/>
        </p:nvSpPr>
        <p:spPr bwMode="auto">
          <a:xfrm>
            <a:off x="6210011" y="2610502"/>
            <a:ext cx="1659429" cy="40011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1200" spc="300"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z="2000" dirty="0" smtClean="0">
                <a:solidFill>
                  <a:schemeClr val="bg1"/>
                </a:solidFill>
              </a:rPr>
              <a:t>技术研发类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90" name="圆角矩形 89"/>
          <p:cNvSpPr/>
          <p:nvPr/>
        </p:nvSpPr>
        <p:spPr bwMode="auto">
          <a:xfrm>
            <a:off x="6106087" y="3705649"/>
            <a:ext cx="1828257" cy="665711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dirty="0"/>
          </a:p>
        </p:txBody>
      </p:sp>
      <p:sp>
        <p:nvSpPr>
          <p:cNvPr id="91" name="TextBox 90"/>
          <p:cNvSpPr txBox="1"/>
          <p:nvPr/>
        </p:nvSpPr>
        <p:spPr bwMode="auto">
          <a:xfrm>
            <a:off x="6204719" y="3852188"/>
            <a:ext cx="1659429" cy="40011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1200" spc="300"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z="2000" dirty="0" smtClean="0">
                <a:solidFill>
                  <a:schemeClr val="bg1"/>
                </a:solidFill>
              </a:rPr>
              <a:t>业务发展类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92" name="TextBox 91"/>
          <p:cNvSpPr txBox="1"/>
          <p:nvPr/>
        </p:nvSpPr>
        <p:spPr bwMode="auto">
          <a:xfrm>
            <a:off x="6352195" y="1814280"/>
            <a:ext cx="1364476" cy="40011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1200" spc="300"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z="2000" dirty="0" smtClean="0">
                <a:solidFill>
                  <a:schemeClr val="bg2">
                    <a:lumMod val="50000"/>
                  </a:schemeClr>
                </a:solidFill>
              </a:rPr>
              <a:t>岗位类别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7" name="TextBox 96"/>
          <p:cNvSpPr txBox="1"/>
          <p:nvPr/>
        </p:nvSpPr>
        <p:spPr bwMode="auto">
          <a:xfrm>
            <a:off x="10158633" y="1814280"/>
            <a:ext cx="1364476" cy="400110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1200" spc="300"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z="2000" dirty="0" smtClean="0">
                <a:solidFill>
                  <a:schemeClr val="bg2">
                    <a:lumMod val="50000"/>
                  </a:schemeClr>
                </a:solidFill>
              </a:rPr>
              <a:t>岗位</a:t>
            </a:r>
            <a:r>
              <a:rPr lang="zh-CN" altLang="en-US" sz="2000" dirty="0">
                <a:solidFill>
                  <a:schemeClr val="bg2">
                    <a:lumMod val="50000"/>
                  </a:schemeClr>
                </a:solidFill>
              </a:rPr>
              <a:t>描述</a:t>
            </a:r>
          </a:p>
        </p:txBody>
      </p:sp>
      <p:sp>
        <p:nvSpPr>
          <p:cNvPr id="98" name="圆角矩形 97"/>
          <p:cNvSpPr/>
          <p:nvPr/>
        </p:nvSpPr>
        <p:spPr bwMode="auto">
          <a:xfrm>
            <a:off x="8272483" y="2282555"/>
            <a:ext cx="3591450" cy="1141885"/>
          </a:xfrm>
          <a:prstGeom prst="roundRect">
            <a:avLst/>
          </a:prstGeom>
          <a:solidFill>
            <a:srgbClr val="005BAC"/>
          </a:solidFill>
          <a:ln>
            <a:solidFill>
              <a:srgbClr val="005BAC"/>
            </a:solidFill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dirty="0"/>
          </a:p>
        </p:txBody>
      </p:sp>
      <p:sp>
        <p:nvSpPr>
          <p:cNvPr id="99" name="TextBox 98"/>
          <p:cNvSpPr txBox="1"/>
          <p:nvPr/>
        </p:nvSpPr>
        <p:spPr>
          <a:xfrm>
            <a:off x="8417038" y="2347222"/>
            <a:ext cx="344689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3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    主要</a:t>
            </a:r>
            <a:r>
              <a:rPr lang="zh-CN" altLang="en-US" sz="1600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从事产品开发、产品测试、运营维护、项目管理、创新孵化、</a:t>
            </a:r>
            <a:r>
              <a:rPr lang="en-US" altLang="zh-CN" sz="1600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AI</a:t>
            </a:r>
            <a:r>
              <a:rPr lang="zh-CN" altLang="en-US" sz="1600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及大数据研究应用等相关工作。</a:t>
            </a:r>
          </a:p>
        </p:txBody>
      </p:sp>
      <p:sp>
        <p:nvSpPr>
          <p:cNvPr id="100" name="圆角矩形 99"/>
          <p:cNvSpPr/>
          <p:nvPr/>
        </p:nvSpPr>
        <p:spPr bwMode="auto">
          <a:xfrm>
            <a:off x="8272483" y="3553178"/>
            <a:ext cx="3591450" cy="928208"/>
          </a:xfrm>
          <a:prstGeom prst="roundRect">
            <a:avLst/>
          </a:prstGeom>
          <a:solidFill>
            <a:srgbClr val="005BAC"/>
          </a:solidFill>
          <a:ln>
            <a:solidFill>
              <a:srgbClr val="005BAC"/>
            </a:solidFill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dirty="0"/>
          </a:p>
        </p:txBody>
      </p:sp>
      <p:sp>
        <p:nvSpPr>
          <p:cNvPr id="101" name="TextBox 100"/>
          <p:cNvSpPr txBox="1"/>
          <p:nvPr/>
        </p:nvSpPr>
        <p:spPr>
          <a:xfrm>
            <a:off x="8417038" y="3698526"/>
            <a:ext cx="3446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主要从事市场研究、产品设计、商务拓展等相关工作。</a:t>
            </a:r>
          </a:p>
        </p:txBody>
      </p:sp>
      <p:sp>
        <p:nvSpPr>
          <p:cNvPr id="104" name="矩形 103"/>
          <p:cNvSpPr/>
          <p:nvPr/>
        </p:nvSpPr>
        <p:spPr>
          <a:xfrm>
            <a:off x="5839541" y="4770829"/>
            <a:ext cx="609648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1600" b="1" spc="30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专业</a:t>
            </a:r>
            <a:r>
              <a:rPr lang="zh-CN" altLang="zh-CN" sz="1600" b="1" spc="300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需求</a:t>
            </a:r>
            <a:r>
              <a:rPr lang="zh-CN" altLang="en-US" sz="1600" b="1" spc="300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：</a:t>
            </a:r>
            <a:endParaRPr lang="en-US" altLang="zh-CN" sz="1600" b="1" spc="300" dirty="0" smtClean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r>
              <a:rPr lang="en-US" altLang="zh-CN" sz="1600" b="1" spc="300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1</a:t>
            </a:r>
            <a:r>
              <a:rPr lang="zh-CN" altLang="en-US" sz="1600" b="1" spc="300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、</a:t>
            </a:r>
            <a:r>
              <a:rPr lang="zh-CN" altLang="zh-CN" sz="1600" b="1" spc="300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以</a:t>
            </a:r>
            <a:r>
              <a:rPr lang="zh-CN" altLang="zh-CN" sz="1600" b="1" spc="30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计算机类、软件工程类、数理统计类等理工类专业以及经济金融类、</a:t>
            </a:r>
            <a:r>
              <a:rPr lang="en-US" altLang="zh-CN" sz="1600" b="1" spc="30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UI</a:t>
            </a:r>
            <a:r>
              <a:rPr lang="zh-CN" altLang="zh-CN" sz="1600" b="1" spc="300" dirty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及交互设计类专业为</a:t>
            </a:r>
            <a:r>
              <a:rPr lang="zh-CN" altLang="zh-CN" sz="1600" b="1" spc="300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主</a:t>
            </a:r>
            <a:r>
              <a:rPr lang="zh-CN" altLang="en-US" sz="1600" b="1" spc="300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；</a:t>
            </a:r>
            <a:endParaRPr lang="en-US" altLang="zh-CN" sz="1600" b="1" spc="300" dirty="0" smtClean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  <a:p>
            <a:r>
              <a:rPr lang="en-US" altLang="zh-CN" sz="1600" b="1" spc="300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2.</a:t>
            </a:r>
            <a:r>
              <a:rPr lang="zh-CN" altLang="zh-CN" sz="1600" b="1" spc="300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部分岗位招收人力资源类、财务管理类、法律类、新闻传媒类等专业</a:t>
            </a:r>
            <a:r>
              <a:rPr lang="zh-CN" altLang="en-US" sz="1600" b="1" spc="300" dirty="0" smtClean="0">
                <a:latin typeface="微软雅黑" pitchFamily="34" charset="-122"/>
                <a:ea typeface="微软雅黑" pitchFamily="34" charset="-122"/>
                <a:cs typeface="Arial" pitchFamily="34" charset="0"/>
              </a:rPr>
              <a:t>。</a:t>
            </a:r>
            <a:endParaRPr lang="en-US" altLang="zh-CN" sz="1600" b="1" spc="300" dirty="0" smtClean="0"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03952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A6500BE3-4FC9-C347-9CC4-EDC9EF9333B9}"/>
              </a:ext>
            </a:extLst>
          </p:cNvPr>
          <p:cNvSpPr/>
          <p:nvPr/>
        </p:nvSpPr>
        <p:spPr>
          <a:xfrm>
            <a:off x="505346" y="73245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三、薪酬福利</a:t>
            </a:r>
            <a:endParaRPr lang="zh-CN" altLang="en-US" sz="32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38" name="文本框 49"/>
          <p:cNvSpPr txBox="1"/>
          <p:nvPr/>
        </p:nvSpPr>
        <p:spPr>
          <a:xfrm>
            <a:off x="2687313" y="1936750"/>
            <a:ext cx="1995487" cy="338138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r">
              <a:defRPr sz="1600" b="0"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决定因素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2158675" y="2524039"/>
            <a:ext cx="890588" cy="890587"/>
          </a:xfrm>
          <a:prstGeom prst="ellipse">
            <a:avLst/>
          </a:prstGeom>
          <a:solidFill>
            <a:srgbClr val="005BAC"/>
          </a:solidFill>
          <a:ln w="12700" cap="flat" cmpd="sng" algn="ctr">
            <a:solidFill>
              <a:srgbClr val="005BAC"/>
            </a:solidFill>
            <a:prstDash val="solid"/>
            <a:miter lim="800000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岗位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3239763" y="2524039"/>
            <a:ext cx="890587" cy="890587"/>
          </a:xfrm>
          <a:prstGeom prst="ellipse">
            <a:avLst/>
          </a:prstGeom>
          <a:solidFill>
            <a:srgbClr val="005BAC"/>
          </a:solidFill>
          <a:ln w="12700" cap="flat" cmpd="sng" algn="ctr">
            <a:solidFill>
              <a:srgbClr val="005BAC"/>
            </a:solidFill>
            <a:prstDash val="solid"/>
            <a:miter lim="800000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能力</a:t>
            </a:r>
          </a:p>
        </p:txBody>
      </p:sp>
      <p:sp>
        <p:nvSpPr>
          <p:cNvPr id="41" name="椭圆 40"/>
          <p:cNvSpPr/>
          <p:nvPr/>
        </p:nvSpPr>
        <p:spPr>
          <a:xfrm>
            <a:off x="4322438" y="2524039"/>
            <a:ext cx="889000" cy="890587"/>
          </a:xfrm>
          <a:prstGeom prst="ellipse">
            <a:avLst/>
          </a:prstGeom>
          <a:solidFill>
            <a:srgbClr val="005BAC"/>
          </a:solidFill>
          <a:ln w="12700" cap="flat" cmpd="sng" algn="ctr">
            <a:solidFill>
              <a:srgbClr val="005BAC"/>
            </a:solidFill>
            <a:prstDash val="solid"/>
            <a:miter lim="800000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业绩</a:t>
            </a:r>
          </a:p>
        </p:txBody>
      </p:sp>
      <p:sp>
        <p:nvSpPr>
          <p:cNvPr id="42" name="文本框 54"/>
          <p:cNvSpPr txBox="1"/>
          <p:nvPr/>
        </p:nvSpPr>
        <p:spPr>
          <a:xfrm>
            <a:off x="7256138" y="1936750"/>
            <a:ext cx="1995487" cy="338138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r">
              <a:defRPr sz="1600" b="0"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薪资构成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7730800" y="2524039"/>
            <a:ext cx="889000" cy="890587"/>
          </a:xfrm>
          <a:prstGeom prst="ellipse">
            <a:avLst/>
          </a:prstGeom>
          <a:solidFill>
            <a:srgbClr val="005BAC"/>
          </a:solidFill>
          <a:ln w="12700" cap="flat" cmpd="sng" algn="ctr">
            <a:solidFill>
              <a:srgbClr val="005BAC"/>
            </a:solidFill>
            <a:prstDash val="solid"/>
            <a:miter lim="800000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岗位工资</a:t>
            </a:r>
          </a:p>
        </p:txBody>
      </p:sp>
      <p:sp>
        <p:nvSpPr>
          <p:cNvPr id="44" name="椭圆 43"/>
          <p:cNvSpPr/>
          <p:nvPr/>
        </p:nvSpPr>
        <p:spPr>
          <a:xfrm>
            <a:off x="6594150" y="2528801"/>
            <a:ext cx="890588" cy="890588"/>
          </a:xfrm>
          <a:prstGeom prst="ellipse">
            <a:avLst/>
          </a:prstGeom>
          <a:solidFill>
            <a:srgbClr val="005BAC"/>
          </a:solidFill>
          <a:ln w="12700" cap="flat" cmpd="sng" algn="ctr">
            <a:solidFill>
              <a:srgbClr val="005BAC"/>
            </a:solidFill>
            <a:prstDash val="solid"/>
            <a:miter lim="800000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基本工资</a:t>
            </a:r>
          </a:p>
        </p:txBody>
      </p:sp>
      <p:sp>
        <p:nvSpPr>
          <p:cNvPr id="45" name="椭圆 44"/>
          <p:cNvSpPr/>
          <p:nvPr/>
        </p:nvSpPr>
        <p:spPr>
          <a:xfrm>
            <a:off x="8889675" y="2524039"/>
            <a:ext cx="890588" cy="890587"/>
          </a:xfrm>
          <a:prstGeom prst="ellipse">
            <a:avLst/>
          </a:prstGeom>
          <a:solidFill>
            <a:srgbClr val="005BAC"/>
          </a:solidFill>
          <a:ln w="12700" cap="flat" cmpd="sng" algn="ctr">
            <a:solidFill>
              <a:srgbClr val="005BAC"/>
            </a:solidFill>
            <a:prstDash val="solid"/>
            <a:miter lim="800000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绩效工资</a:t>
            </a:r>
          </a:p>
        </p:txBody>
      </p:sp>
      <p:cxnSp>
        <p:nvCxnSpPr>
          <p:cNvPr id="46" name="直接连接符 45"/>
          <p:cNvCxnSpPr/>
          <p:nvPr/>
        </p:nvCxnSpPr>
        <p:spPr>
          <a:xfrm flipH="1">
            <a:off x="5933433" y="1175593"/>
            <a:ext cx="1905" cy="2932168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85000"/>
              </a:sysClr>
            </a:solidFill>
            <a:prstDash val="dash"/>
            <a:miter lim="800000"/>
          </a:ln>
          <a:effectLst/>
        </p:spPr>
      </p:cxnSp>
      <p:sp>
        <p:nvSpPr>
          <p:cNvPr id="47" name="文本框 10"/>
          <p:cNvSpPr txBox="1"/>
          <p:nvPr/>
        </p:nvSpPr>
        <p:spPr>
          <a:xfrm>
            <a:off x="1845302" y="4922188"/>
            <a:ext cx="1993900" cy="339725"/>
          </a:xfrm>
          <a:prstGeom prst="rect">
            <a:avLst/>
          </a:prstGeom>
          <a:noFill/>
          <a:ln w="12700" cap="flat" cmpd="sng" algn="ctr">
            <a:noFill/>
            <a:prstDash val="solid"/>
            <a:miter lim="800000"/>
          </a:ln>
          <a:effectLst/>
        </p:spPr>
        <p:txBody>
          <a:bodyPr wrap="none" lIns="0" tIns="0" rIns="0" bIns="0" anchor="ctr"/>
          <a:lstStyle>
            <a:defPPr>
              <a:defRPr lang="en-US"/>
            </a:defPPr>
            <a:lvl1pPr algn="r">
              <a:defRPr sz="1600" b="0"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国家法定福利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/>
              <a:ea typeface="微软雅黑"/>
              <a:cs typeface="+mn-cs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4577390" y="4574525"/>
            <a:ext cx="1552575" cy="490538"/>
          </a:xfrm>
          <a:prstGeom prst="rect">
            <a:avLst/>
          </a:prstGeom>
          <a:solidFill>
            <a:srgbClr val="005BAC"/>
          </a:solidFill>
          <a:ln w="12700" cap="flat" cmpd="sng" algn="ctr">
            <a:solidFill>
              <a:srgbClr val="005BAC"/>
            </a:solidFill>
            <a:prstDash val="solid"/>
            <a:miter lim="800000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基本养老保险</a:t>
            </a:r>
          </a:p>
        </p:txBody>
      </p:sp>
      <p:sp>
        <p:nvSpPr>
          <p:cNvPr id="49" name="矩形 48"/>
          <p:cNvSpPr/>
          <p:nvPr/>
        </p:nvSpPr>
        <p:spPr>
          <a:xfrm>
            <a:off x="6414127" y="4574525"/>
            <a:ext cx="1552575" cy="490538"/>
          </a:xfrm>
          <a:prstGeom prst="rect">
            <a:avLst/>
          </a:prstGeom>
          <a:solidFill>
            <a:srgbClr val="005BAC"/>
          </a:solidFill>
          <a:ln w="12700" cap="flat" cmpd="sng" algn="ctr">
            <a:solidFill>
              <a:srgbClr val="005BAC"/>
            </a:solidFill>
            <a:prstDash val="solid"/>
            <a:miter lim="800000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基本医疗保险</a:t>
            </a:r>
          </a:p>
        </p:txBody>
      </p:sp>
      <p:sp>
        <p:nvSpPr>
          <p:cNvPr id="50" name="矩形 49"/>
          <p:cNvSpPr/>
          <p:nvPr/>
        </p:nvSpPr>
        <p:spPr>
          <a:xfrm>
            <a:off x="8250865" y="4574525"/>
            <a:ext cx="1552575" cy="490538"/>
          </a:xfrm>
          <a:prstGeom prst="rect">
            <a:avLst/>
          </a:prstGeom>
          <a:solidFill>
            <a:srgbClr val="005BAC"/>
          </a:solidFill>
          <a:ln w="12700" cap="flat" cmpd="sng" algn="ctr">
            <a:solidFill>
              <a:srgbClr val="005BAC"/>
            </a:solidFill>
            <a:prstDash val="solid"/>
            <a:miter lim="800000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失业保险</a:t>
            </a:r>
          </a:p>
        </p:txBody>
      </p:sp>
      <p:sp>
        <p:nvSpPr>
          <p:cNvPr id="51" name="矩形 50"/>
          <p:cNvSpPr/>
          <p:nvPr/>
        </p:nvSpPr>
        <p:spPr>
          <a:xfrm>
            <a:off x="4577390" y="5266675"/>
            <a:ext cx="1552575" cy="490538"/>
          </a:xfrm>
          <a:prstGeom prst="rect">
            <a:avLst/>
          </a:prstGeom>
          <a:solidFill>
            <a:srgbClr val="005BAC"/>
          </a:solidFill>
          <a:ln w="12700" cap="flat" cmpd="sng" algn="ctr">
            <a:solidFill>
              <a:srgbClr val="005BAC"/>
            </a:solidFill>
            <a:prstDash val="solid"/>
            <a:miter lim="800000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工伤保险</a:t>
            </a:r>
          </a:p>
        </p:txBody>
      </p:sp>
      <p:sp>
        <p:nvSpPr>
          <p:cNvPr id="52" name="矩形 51"/>
          <p:cNvSpPr/>
          <p:nvPr/>
        </p:nvSpPr>
        <p:spPr>
          <a:xfrm>
            <a:off x="6414127" y="5266675"/>
            <a:ext cx="1552575" cy="490538"/>
          </a:xfrm>
          <a:prstGeom prst="rect">
            <a:avLst/>
          </a:prstGeom>
          <a:solidFill>
            <a:srgbClr val="005BAC"/>
          </a:solidFill>
          <a:ln w="12700" cap="flat" cmpd="sng" algn="ctr">
            <a:solidFill>
              <a:srgbClr val="005BAC"/>
            </a:solidFill>
            <a:prstDash val="solid"/>
            <a:miter lim="800000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生育保险</a:t>
            </a:r>
          </a:p>
        </p:txBody>
      </p:sp>
      <p:sp>
        <p:nvSpPr>
          <p:cNvPr id="53" name="矩形 52"/>
          <p:cNvSpPr/>
          <p:nvPr/>
        </p:nvSpPr>
        <p:spPr>
          <a:xfrm>
            <a:off x="8250865" y="5266675"/>
            <a:ext cx="1552575" cy="490538"/>
          </a:xfrm>
          <a:prstGeom prst="rect">
            <a:avLst/>
          </a:prstGeom>
          <a:solidFill>
            <a:srgbClr val="005BAC"/>
          </a:solidFill>
          <a:ln w="12700" cap="flat" cmpd="sng" algn="ctr">
            <a:solidFill>
              <a:srgbClr val="005BAC"/>
            </a:solidFill>
            <a:prstDash val="solid"/>
            <a:miter lim="800000"/>
          </a:ln>
          <a:effectLst/>
        </p:spPr>
        <p:txBody>
          <a:bodyPr wrap="none" lIns="0" tIns="0" rIns="0" bIns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住房公积金</a:t>
            </a:r>
          </a:p>
        </p:txBody>
      </p:sp>
      <p:cxnSp>
        <p:nvCxnSpPr>
          <p:cNvPr id="54" name="直接连接符 53"/>
          <p:cNvCxnSpPr/>
          <p:nvPr/>
        </p:nvCxnSpPr>
        <p:spPr>
          <a:xfrm flipH="1">
            <a:off x="1922799" y="4093693"/>
            <a:ext cx="8285230" cy="0"/>
          </a:xfrm>
          <a:prstGeom prst="line">
            <a:avLst/>
          </a:prstGeom>
          <a:noFill/>
          <a:ln w="12700" cap="flat" cmpd="sng" algn="ctr">
            <a:solidFill>
              <a:sysClr val="window" lastClr="FFFFFF">
                <a:lumMod val="85000"/>
              </a:sysClr>
            </a:solidFill>
            <a:prstDash val="dash"/>
            <a:miter lim="800000"/>
          </a:ln>
          <a:effectLst/>
        </p:spPr>
      </p:cxnSp>
      <p:sp>
        <p:nvSpPr>
          <p:cNvPr id="56" name="Freeform 60"/>
          <p:cNvSpPr>
            <a:spLocks/>
          </p:cNvSpPr>
          <p:nvPr/>
        </p:nvSpPr>
        <p:spPr bwMode="auto">
          <a:xfrm>
            <a:off x="489774" y="1096534"/>
            <a:ext cx="554943" cy="596101"/>
          </a:xfrm>
          <a:custGeom>
            <a:avLst/>
            <a:gdLst>
              <a:gd name="T0" fmla="*/ 415 w 437"/>
              <a:gd name="T1" fmla="*/ 364 h 470"/>
              <a:gd name="T2" fmla="*/ 388 w 437"/>
              <a:gd name="T3" fmla="*/ 335 h 470"/>
              <a:gd name="T4" fmla="*/ 307 w 437"/>
              <a:gd name="T5" fmla="*/ 291 h 470"/>
              <a:gd name="T6" fmla="*/ 273 w 437"/>
              <a:gd name="T7" fmla="*/ 257 h 470"/>
              <a:gd name="T8" fmla="*/ 262 w 437"/>
              <a:gd name="T9" fmla="*/ 240 h 470"/>
              <a:gd name="T10" fmla="*/ 288 w 437"/>
              <a:gd name="T11" fmla="*/ 199 h 470"/>
              <a:gd name="T12" fmla="*/ 294 w 437"/>
              <a:gd name="T13" fmla="*/ 185 h 470"/>
              <a:gd name="T14" fmla="*/ 298 w 437"/>
              <a:gd name="T15" fmla="*/ 147 h 470"/>
              <a:gd name="T16" fmla="*/ 285 w 437"/>
              <a:gd name="T17" fmla="*/ 57 h 470"/>
              <a:gd name="T18" fmla="*/ 280 w 437"/>
              <a:gd name="T19" fmla="*/ 52 h 470"/>
              <a:gd name="T20" fmla="*/ 262 w 437"/>
              <a:gd name="T21" fmla="*/ 37 h 470"/>
              <a:gd name="T22" fmla="*/ 155 w 437"/>
              <a:gd name="T23" fmla="*/ 50 h 470"/>
              <a:gd name="T24" fmla="*/ 140 w 437"/>
              <a:gd name="T25" fmla="*/ 140 h 470"/>
              <a:gd name="T26" fmla="*/ 142 w 437"/>
              <a:gd name="T27" fmla="*/ 179 h 470"/>
              <a:gd name="T28" fmla="*/ 150 w 437"/>
              <a:gd name="T29" fmla="*/ 195 h 470"/>
              <a:gd name="T30" fmla="*/ 153 w 437"/>
              <a:gd name="T31" fmla="*/ 202 h 470"/>
              <a:gd name="T32" fmla="*/ 155 w 437"/>
              <a:gd name="T33" fmla="*/ 201 h 470"/>
              <a:gd name="T34" fmla="*/ 178 w 437"/>
              <a:gd name="T35" fmla="*/ 239 h 470"/>
              <a:gd name="T36" fmla="*/ 159 w 437"/>
              <a:gd name="T37" fmla="*/ 256 h 470"/>
              <a:gd name="T38" fmla="*/ 129 w 437"/>
              <a:gd name="T39" fmla="*/ 291 h 470"/>
              <a:gd name="T40" fmla="*/ 48 w 437"/>
              <a:gd name="T41" fmla="*/ 335 h 470"/>
              <a:gd name="T42" fmla="*/ 21 w 437"/>
              <a:gd name="T43" fmla="*/ 364 h 470"/>
              <a:gd name="T44" fmla="*/ 0 w 437"/>
              <a:gd name="T45" fmla="*/ 451 h 470"/>
              <a:gd name="T46" fmla="*/ 0 w 437"/>
              <a:gd name="T47" fmla="*/ 470 h 470"/>
              <a:gd name="T48" fmla="*/ 437 w 437"/>
              <a:gd name="T49" fmla="*/ 470 h 470"/>
              <a:gd name="T50" fmla="*/ 437 w 437"/>
              <a:gd name="T51" fmla="*/ 451 h 470"/>
              <a:gd name="T52" fmla="*/ 415 w 437"/>
              <a:gd name="T53" fmla="*/ 364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37" h="470">
                <a:moveTo>
                  <a:pt x="415" y="364"/>
                </a:moveTo>
                <a:cubicBezTo>
                  <a:pt x="415" y="364"/>
                  <a:pt x="422" y="351"/>
                  <a:pt x="388" y="335"/>
                </a:cubicBezTo>
                <a:cubicBezTo>
                  <a:pt x="307" y="291"/>
                  <a:pt x="307" y="291"/>
                  <a:pt x="307" y="291"/>
                </a:cubicBezTo>
                <a:cubicBezTo>
                  <a:pt x="273" y="257"/>
                  <a:pt x="273" y="257"/>
                  <a:pt x="273" y="257"/>
                </a:cubicBezTo>
                <a:cubicBezTo>
                  <a:pt x="256" y="248"/>
                  <a:pt x="246" y="251"/>
                  <a:pt x="262" y="240"/>
                </a:cubicBezTo>
                <a:cubicBezTo>
                  <a:pt x="274" y="230"/>
                  <a:pt x="282" y="216"/>
                  <a:pt x="288" y="199"/>
                </a:cubicBezTo>
                <a:cubicBezTo>
                  <a:pt x="289" y="198"/>
                  <a:pt x="292" y="194"/>
                  <a:pt x="294" y="185"/>
                </a:cubicBezTo>
                <a:cubicBezTo>
                  <a:pt x="294" y="185"/>
                  <a:pt x="325" y="148"/>
                  <a:pt x="298" y="147"/>
                </a:cubicBezTo>
                <a:cubicBezTo>
                  <a:pt x="298" y="147"/>
                  <a:pt x="326" y="96"/>
                  <a:pt x="285" y="57"/>
                </a:cubicBezTo>
                <a:cubicBezTo>
                  <a:pt x="285" y="57"/>
                  <a:pt x="283" y="55"/>
                  <a:pt x="280" y="52"/>
                </a:cubicBezTo>
                <a:cubicBezTo>
                  <a:pt x="271" y="42"/>
                  <a:pt x="262" y="37"/>
                  <a:pt x="262" y="37"/>
                </a:cubicBezTo>
                <a:cubicBezTo>
                  <a:pt x="203" y="0"/>
                  <a:pt x="155" y="50"/>
                  <a:pt x="155" y="50"/>
                </a:cubicBezTo>
                <a:cubicBezTo>
                  <a:pt x="113" y="88"/>
                  <a:pt x="140" y="140"/>
                  <a:pt x="140" y="140"/>
                </a:cubicBezTo>
                <a:cubicBezTo>
                  <a:pt x="112" y="140"/>
                  <a:pt x="142" y="179"/>
                  <a:pt x="142" y="179"/>
                </a:cubicBezTo>
                <a:cubicBezTo>
                  <a:pt x="146" y="197"/>
                  <a:pt x="150" y="195"/>
                  <a:pt x="150" y="195"/>
                </a:cubicBezTo>
                <a:cubicBezTo>
                  <a:pt x="152" y="195"/>
                  <a:pt x="152" y="198"/>
                  <a:pt x="153" y="202"/>
                </a:cubicBezTo>
                <a:cubicBezTo>
                  <a:pt x="154" y="201"/>
                  <a:pt x="154" y="201"/>
                  <a:pt x="155" y="201"/>
                </a:cubicBezTo>
                <a:cubicBezTo>
                  <a:pt x="160" y="216"/>
                  <a:pt x="168" y="229"/>
                  <a:pt x="178" y="239"/>
                </a:cubicBezTo>
                <a:cubicBezTo>
                  <a:pt x="187" y="251"/>
                  <a:pt x="163" y="251"/>
                  <a:pt x="159" y="256"/>
                </a:cubicBezTo>
                <a:cubicBezTo>
                  <a:pt x="157" y="259"/>
                  <a:pt x="129" y="291"/>
                  <a:pt x="129" y="291"/>
                </a:cubicBezTo>
                <a:cubicBezTo>
                  <a:pt x="48" y="335"/>
                  <a:pt x="48" y="335"/>
                  <a:pt x="48" y="335"/>
                </a:cubicBezTo>
                <a:cubicBezTo>
                  <a:pt x="15" y="351"/>
                  <a:pt x="21" y="364"/>
                  <a:pt x="21" y="364"/>
                </a:cubicBezTo>
                <a:cubicBezTo>
                  <a:pt x="0" y="451"/>
                  <a:pt x="0" y="451"/>
                  <a:pt x="0" y="451"/>
                </a:cubicBezTo>
                <a:cubicBezTo>
                  <a:pt x="0" y="470"/>
                  <a:pt x="0" y="470"/>
                  <a:pt x="0" y="470"/>
                </a:cubicBezTo>
                <a:cubicBezTo>
                  <a:pt x="437" y="470"/>
                  <a:pt x="437" y="470"/>
                  <a:pt x="437" y="470"/>
                </a:cubicBezTo>
                <a:cubicBezTo>
                  <a:pt x="437" y="451"/>
                  <a:pt x="437" y="451"/>
                  <a:pt x="437" y="451"/>
                </a:cubicBezTo>
                <a:lnTo>
                  <a:pt x="415" y="364"/>
                </a:lnTo>
                <a:close/>
              </a:path>
            </a:pathLst>
          </a:custGeom>
          <a:solidFill>
            <a:srgbClr val="3B4449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圆角矩形 56"/>
          <p:cNvSpPr/>
          <p:nvPr/>
        </p:nvSpPr>
        <p:spPr>
          <a:xfrm>
            <a:off x="1157466" y="1255819"/>
            <a:ext cx="1201990" cy="436817"/>
          </a:xfrm>
          <a:prstGeom prst="roundRect">
            <a:avLst>
              <a:gd name="adj" fmla="val 9938"/>
            </a:avLst>
          </a:prstGeom>
          <a:solidFill>
            <a:srgbClr val="005BAC"/>
          </a:solidFill>
          <a:ln>
            <a:solidFill>
              <a:srgbClr val="005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薪资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58" name="等腰三角形 57"/>
          <p:cNvSpPr/>
          <p:nvPr/>
        </p:nvSpPr>
        <p:spPr>
          <a:xfrm rot="16200000">
            <a:off x="1082834" y="1323363"/>
            <a:ext cx="74631" cy="150864"/>
          </a:xfrm>
          <a:prstGeom prst="triangle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60760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 descr="0925_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36988" y="3417517"/>
            <a:ext cx="3263083" cy="2447313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xmlns="" id="{A6500BE3-4FC9-C347-9CC4-EDC9EF9333B9}"/>
              </a:ext>
            </a:extLst>
          </p:cNvPr>
          <p:cNvSpPr/>
          <p:nvPr/>
        </p:nvSpPr>
        <p:spPr>
          <a:xfrm>
            <a:off x="505346" y="73245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三、薪酬福利</a:t>
            </a:r>
            <a:endParaRPr lang="zh-CN" altLang="en-US" sz="32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41" name="圆角矩形 40"/>
          <p:cNvSpPr/>
          <p:nvPr/>
        </p:nvSpPr>
        <p:spPr>
          <a:xfrm>
            <a:off x="9724148" y="872944"/>
            <a:ext cx="2026425" cy="436817"/>
          </a:xfrm>
          <a:prstGeom prst="roundRect">
            <a:avLst>
              <a:gd name="adj" fmla="val 9938"/>
            </a:avLst>
          </a:prstGeom>
          <a:solidFill>
            <a:srgbClr val="005BAC"/>
          </a:solidFill>
          <a:ln>
            <a:solidFill>
              <a:srgbClr val="005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完善培训体系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4" name="文本框 86"/>
          <p:cNvSpPr txBox="1"/>
          <p:nvPr/>
        </p:nvSpPr>
        <p:spPr>
          <a:xfrm>
            <a:off x="9724148" y="1349832"/>
            <a:ext cx="21399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网络学习课程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建行大学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外派精品课程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外聘教师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内部培训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86"/>
          <p:cNvSpPr txBox="1"/>
          <p:nvPr/>
        </p:nvSpPr>
        <p:spPr>
          <a:xfrm>
            <a:off x="392895" y="3322566"/>
            <a:ext cx="2139941" cy="27515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俱乐部：网球、羽毛球、篮球、足球、乒乓球、瑜伽、书法等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登山活动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乐跑活动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各类庆典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圆角矩形 46"/>
          <p:cNvSpPr/>
          <p:nvPr/>
        </p:nvSpPr>
        <p:spPr>
          <a:xfrm>
            <a:off x="287359" y="2885749"/>
            <a:ext cx="2357928" cy="436817"/>
          </a:xfrm>
          <a:prstGeom prst="roundRect">
            <a:avLst>
              <a:gd name="adj" fmla="val 9938"/>
            </a:avLst>
          </a:prstGeom>
          <a:solidFill>
            <a:srgbClr val="005BAC"/>
          </a:solidFill>
          <a:ln>
            <a:solidFill>
              <a:srgbClr val="005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丰富业余活动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53" name="圆角矩形 52"/>
          <p:cNvSpPr/>
          <p:nvPr/>
        </p:nvSpPr>
        <p:spPr>
          <a:xfrm>
            <a:off x="287359" y="1073171"/>
            <a:ext cx="2357928" cy="436817"/>
          </a:xfrm>
          <a:prstGeom prst="roundRect">
            <a:avLst>
              <a:gd name="adj" fmla="val 9938"/>
            </a:avLst>
          </a:prstGeom>
          <a:solidFill>
            <a:srgbClr val="005BAC"/>
          </a:solidFill>
          <a:ln>
            <a:solidFill>
              <a:srgbClr val="005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良好办公环境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9" name="文本框 86"/>
          <p:cNvSpPr txBox="1"/>
          <p:nvPr/>
        </p:nvSpPr>
        <p:spPr>
          <a:xfrm>
            <a:off x="385980" y="1509988"/>
            <a:ext cx="2139941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完善办公设施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休闲区域、水吧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健身区域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" name="图片 10" descr="0925_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51815" y="3998794"/>
            <a:ext cx="3812274" cy="2859206"/>
          </a:xfrm>
          <a:prstGeom prst="rect">
            <a:avLst/>
          </a:prstGeom>
        </p:spPr>
      </p:pic>
      <p:pic>
        <p:nvPicPr>
          <p:cNvPr id="12" name="图片 11" descr="0925_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45287" y="1726579"/>
            <a:ext cx="3091119" cy="2318339"/>
          </a:xfrm>
          <a:prstGeom prst="rect">
            <a:avLst/>
          </a:prstGeom>
        </p:spPr>
      </p:pic>
      <p:pic>
        <p:nvPicPr>
          <p:cNvPr id="10" name="图片 9" descr="0925_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10449" y="73245"/>
            <a:ext cx="4408656" cy="3306492"/>
          </a:xfrm>
          <a:prstGeom prst="rect">
            <a:avLst/>
          </a:prstGeom>
        </p:spPr>
      </p:pic>
      <p:pic>
        <p:nvPicPr>
          <p:cNvPr id="14" name="图片 13" descr="0925_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10402" y="4438061"/>
            <a:ext cx="3226586" cy="2419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973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A6500BE3-4FC9-C347-9CC4-EDC9EF9333B9}"/>
              </a:ext>
            </a:extLst>
          </p:cNvPr>
          <p:cNvSpPr/>
          <p:nvPr/>
        </p:nvSpPr>
        <p:spPr>
          <a:xfrm>
            <a:off x="505346" y="73245"/>
            <a:ext cx="26468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四、发展空间</a:t>
            </a:r>
            <a:endParaRPr lang="zh-CN" altLang="en-US" sz="32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  <p:sp>
        <p:nvSpPr>
          <p:cNvPr id="6" name="Arc 682"/>
          <p:cNvSpPr>
            <a:spLocks/>
          </p:cNvSpPr>
          <p:nvPr/>
        </p:nvSpPr>
        <p:spPr bwMode="auto">
          <a:xfrm rot="18746405">
            <a:off x="4991081" y="1396807"/>
            <a:ext cx="1014413" cy="1003300"/>
          </a:xfrm>
          <a:custGeom>
            <a:avLst/>
            <a:gdLst>
              <a:gd name="T0" fmla="*/ 7139448 w 21600"/>
              <a:gd name="T1" fmla="*/ 0 h 21356"/>
              <a:gd name="T2" fmla="*/ 47640451 w 21600"/>
              <a:gd name="T3" fmla="*/ 47134805 h 21356"/>
              <a:gd name="T4" fmla="*/ 0 w 21600"/>
              <a:gd name="T5" fmla="*/ 47134805 h 21356"/>
              <a:gd name="T6" fmla="*/ 0 60000 65536"/>
              <a:gd name="T7" fmla="*/ 0 60000 65536"/>
              <a:gd name="T8" fmla="*/ 0 60000 65536"/>
              <a:gd name="T9" fmla="*/ 0 w 21600"/>
              <a:gd name="T10" fmla="*/ 0 h 21356"/>
              <a:gd name="T11" fmla="*/ 21600 w 21600"/>
              <a:gd name="T12" fmla="*/ 21356 h 2135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356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</a:path>
              <a:path w="21600" h="21356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76200">
            <a:solidFill>
              <a:srgbClr val="E89424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Freeform 673"/>
          <p:cNvSpPr>
            <a:spLocks noEditPoints="1"/>
          </p:cNvSpPr>
          <p:nvPr/>
        </p:nvSpPr>
        <p:spPr bwMode="auto">
          <a:xfrm rot="21275257">
            <a:off x="5641163" y="1856388"/>
            <a:ext cx="2628900" cy="2630487"/>
          </a:xfrm>
          <a:custGeom>
            <a:avLst/>
            <a:gdLst>
              <a:gd name="T0" fmla="*/ 2469660 w 1816"/>
              <a:gd name="T1" fmla="*/ 1147217 h 1816"/>
              <a:gd name="T2" fmla="*/ 2487032 w 1816"/>
              <a:gd name="T3" fmla="*/ 715562 h 1816"/>
              <a:gd name="T4" fmla="*/ 2246725 w 1816"/>
              <a:gd name="T5" fmla="*/ 614167 h 1816"/>
              <a:gd name="T6" fmla="*/ 2064323 w 1816"/>
              <a:gd name="T7" fmla="*/ 420067 h 1816"/>
              <a:gd name="T8" fmla="*/ 1910874 w 1816"/>
              <a:gd name="T9" fmla="*/ 139057 h 1816"/>
              <a:gd name="T10" fmla="*/ 1543176 w 1816"/>
              <a:gd name="T11" fmla="*/ 168027 h 1816"/>
              <a:gd name="T12" fmla="*/ 1210220 w 1816"/>
              <a:gd name="T13" fmla="*/ 150645 h 1816"/>
              <a:gd name="T14" fmla="*/ 964123 w 1816"/>
              <a:gd name="T15" fmla="*/ 199894 h 1816"/>
              <a:gd name="T16" fmla="*/ 718026 w 1816"/>
              <a:gd name="T17" fmla="*/ 309980 h 1816"/>
              <a:gd name="T18" fmla="*/ 312689 w 1816"/>
              <a:gd name="T19" fmla="*/ 457728 h 1816"/>
              <a:gd name="T20" fmla="*/ 309793 w 1816"/>
              <a:gd name="T21" fmla="*/ 718459 h 1816"/>
              <a:gd name="T22" fmla="*/ 199773 w 1816"/>
              <a:gd name="T23" fmla="*/ 964705 h 1816"/>
              <a:gd name="T24" fmla="*/ 0 w 1816"/>
              <a:gd name="T25" fmla="*/ 1210951 h 1816"/>
              <a:gd name="T26" fmla="*/ 167925 w 1816"/>
              <a:gd name="T27" fmla="*/ 1544107 h 1816"/>
              <a:gd name="T28" fmla="*/ 277945 w 1816"/>
              <a:gd name="T29" fmla="*/ 1854088 h 1816"/>
              <a:gd name="T30" fmla="*/ 416918 w 1816"/>
              <a:gd name="T31" fmla="*/ 2065570 h 1816"/>
              <a:gd name="T32" fmla="*/ 613796 w 1816"/>
              <a:gd name="T33" fmla="*/ 2250978 h 1816"/>
              <a:gd name="T34" fmla="*/ 906218 w 1816"/>
              <a:gd name="T35" fmla="*/ 2569650 h 1816"/>
              <a:gd name="T36" fmla="*/ 1146525 w 1816"/>
              <a:gd name="T37" fmla="*/ 2471151 h 1816"/>
              <a:gd name="T38" fmla="*/ 1415784 w 1816"/>
              <a:gd name="T39" fmla="*/ 2479842 h 1816"/>
              <a:gd name="T40" fmla="*/ 1719787 w 1816"/>
              <a:gd name="T41" fmla="*/ 2569650 h 1816"/>
              <a:gd name="T42" fmla="*/ 1962989 w 1816"/>
              <a:gd name="T43" fmla="*/ 2285743 h 1816"/>
              <a:gd name="T44" fmla="*/ 2209087 w 1816"/>
              <a:gd name="T45" fmla="*/ 2065570 h 1816"/>
              <a:gd name="T46" fmla="*/ 2348059 w 1816"/>
              <a:gd name="T47" fmla="*/ 1854088 h 1816"/>
              <a:gd name="T48" fmla="*/ 2443603 w 1816"/>
              <a:gd name="T49" fmla="*/ 1604945 h 1816"/>
              <a:gd name="T50" fmla="*/ 1314450 w 1816"/>
              <a:gd name="T51" fmla="*/ 2337889 h 1816"/>
              <a:gd name="T52" fmla="*/ 1108886 w 1816"/>
              <a:gd name="T53" fmla="*/ 2317610 h 1816"/>
              <a:gd name="T54" fmla="*/ 871475 w 1816"/>
              <a:gd name="T55" fmla="*/ 2236493 h 1816"/>
              <a:gd name="T56" fmla="*/ 663016 w 1816"/>
              <a:gd name="T57" fmla="*/ 2103231 h 1816"/>
              <a:gd name="T58" fmla="*/ 495090 w 1816"/>
              <a:gd name="T59" fmla="*/ 1926513 h 1816"/>
              <a:gd name="T60" fmla="*/ 370594 w 1816"/>
              <a:gd name="T61" fmla="*/ 1712134 h 1816"/>
              <a:gd name="T62" fmla="*/ 304003 w 1816"/>
              <a:gd name="T63" fmla="*/ 1471682 h 1816"/>
              <a:gd name="T64" fmla="*/ 292422 w 1816"/>
              <a:gd name="T65" fmla="*/ 1263097 h 1816"/>
              <a:gd name="T66" fmla="*/ 338746 w 1816"/>
              <a:gd name="T67" fmla="*/ 1011057 h 1816"/>
              <a:gd name="T68" fmla="*/ 440080 w 1816"/>
              <a:gd name="T69" fmla="*/ 785090 h 1816"/>
              <a:gd name="T70" fmla="*/ 590634 w 1816"/>
              <a:gd name="T71" fmla="*/ 590990 h 1816"/>
              <a:gd name="T72" fmla="*/ 784617 w 1816"/>
              <a:gd name="T73" fmla="*/ 440346 h 1816"/>
              <a:gd name="T74" fmla="*/ 1010447 w 1816"/>
              <a:gd name="T75" fmla="*/ 338950 h 1816"/>
              <a:gd name="T76" fmla="*/ 1262335 w 1816"/>
              <a:gd name="T77" fmla="*/ 292598 h 1816"/>
              <a:gd name="T78" fmla="*/ 1467899 w 1816"/>
              <a:gd name="T79" fmla="*/ 304186 h 1816"/>
              <a:gd name="T80" fmla="*/ 1711101 w 1816"/>
              <a:gd name="T81" fmla="*/ 373715 h 1816"/>
              <a:gd name="T82" fmla="*/ 1925351 w 1816"/>
              <a:gd name="T83" fmla="*/ 495389 h 1816"/>
              <a:gd name="T84" fmla="*/ 2101962 w 1816"/>
              <a:gd name="T85" fmla="*/ 663416 h 1816"/>
              <a:gd name="T86" fmla="*/ 2235144 w 1816"/>
              <a:gd name="T87" fmla="*/ 872001 h 1816"/>
              <a:gd name="T88" fmla="*/ 2313316 w 1816"/>
              <a:gd name="T89" fmla="*/ 1109556 h 1816"/>
              <a:gd name="T90" fmla="*/ 2336478 w 1816"/>
              <a:gd name="T91" fmla="*/ 1315244 h 1816"/>
              <a:gd name="T92" fmla="*/ 2304630 w 1816"/>
              <a:gd name="T93" fmla="*/ 1570181 h 1816"/>
              <a:gd name="T94" fmla="*/ 2211982 w 1816"/>
              <a:gd name="T95" fmla="*/ 1801942 h 1816"/>
              <a:gd name="T96" fmla="*/ 2070114 w 1816"/>
              <a:gd name="T97" fmla="*/ 2001835 h 1816"/>
              <a:gd name="T98" fmla="*/ 1884817 w 1816"/>
              <a:gd name="T99" fmla="*/ 2161171 h 1816"/>
              <a:gd name="T100" fmla="*/ 1664777 w 1816"/>
              <a:gd name="T101" fmla="*/ 2274155 h 1816"/>
              <a:gd name="T102" fmla="*/ 1418680 w 1816"/>
              <a:gd name="T103" fmla="*/ 2332095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rgbClr val="808080">
              <a:alpha val="79999"/>
            </a:srgb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9050" cap="rnd">
                <a:solidFill>
                  <a:srgbClr val="000000"/>
                </a:solidFill>
                <a:prstDash val="sysDot"/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Freeform 675"/>
          <p:cNvSpPr>
            <a:spLocks noEditPoints="1"/>
          </p:cNvSpPr>
          <p:nvPr/>
        </p:nvSpPr>
        <p:spPr bwMode="auto">
          <a:xfrm rot="21275257">
            <a:off x="2377263" y="1926238"/>
            <a:ext cx="3429000" cy="3429000"/>
          </a:xfrm>
          <a:custGeom>
            <a:avLst/>
            <a:gdLst>
              <a:gd name="T0" fmla="*/ 3285144 w 2622"/>
              <a:gd name="T1" fmla="*/ 1506563 h 2622"/>
              <a:gd name="T2" fmla="*/ 3217140 w 2622"/>
              <a:gd name="T3" fmla="*/ 1216236 h 2622"/>
              <a:gd name="T4" fmla="*/ 3154366 w 2622"/>
              <a:gd name="T5" fmla="*/ 776822 h 2622"/>
              <a:gd name="T6" fmla="*/ 2898041 w 2622"/>
              <a:gd name="T7" fmla="*/ 664352 h 2622"/>
              <a:gd name="T8" fmla="*/ 2678334 w 2622"/>
              <a:gd name="T9" fmla="*/ 460339 h 2622"/>
              <a:gd name="T10" fmla="*/ 2424625 w 2622"/>
              <a:gd name="T11" fmla="*/ 300789 h 2622"/>
              <a:gd name="T12" fmla="*/ 2068908 w 2622"/>
              <a:gd name="T13" fmla="*/ 34002 h 2622"/>
              <a:gd name="T14" fmla="*/ 1807352 w 2622"/>
              <a:gd name="T15" fmla="*/ 136009 h 2622"/>
              <a:gd name="T16" fmla="*/ 1509178 w 2622"/>
              <a:gd name="T17" fmla="*/ 146471 h 2622"/>
              <a:gd name="T18" fmla="*/ 1216236 w 2622"/>
              <a:gd name="T19" fmla="*/ 211860 h 2622"/>
              <a:gd name="T20" fmla="*/ 776822 w 2622"/>
              <a:gd name="T21" fmla="*/ 277249 h 2622"/>
              <a:gd name="T22" fmla="*/ 664352 w 2622"/>
              <a:gd name="T23" fmla="*/ 530959 h 2622"/>
              <a:gd name="T24" fmla="*/ 460339 w 2622"/>
              <a:gd name="T25" fmla="*/ 750666 h 2622"/>
              <a:gd name="T26" fmla="*/ 300789 w 2622"/>
              <a:gd name="T27" fmla="*/ 1004375 h 2622"/>
              <a:gd name="T28" fmla="*/ 34002 w 2622"/>
              <a:gd name="T29" fmla="*/ 1360092 h 2622"/>
              <a:gd name="T30" fmla="*/ 136009 w 2622"/>
              <a:gd name="T31" fmla="*/ 1621648 h 2622"/>
              <a:gd name="T32" fmla="*/ 146471 w 2622"/>
              <a:gd name="T33" fmla="*/ 1922437 h 2622"/>
              <a:gd name="T34" fmla="*/ 214476 w 2622"/>
              <a:gd name="T35" fmla="*/ 2212764 h 2622"/>
              <a:gd name="T36" fmla="*/ 277249 w 2622"/>
              <a:gd name="T37" fmla="*/ 2652178 h 2622"/>
              <a:gd name="T38" fmla="*/ 533574 w 2622"/>
              <a:gd name="T39" fmla="*/ 2767263 h 2622"/>
              <a:gd name="T40" fmla="*/ 753281 w 2622"/>
              <a:gd name="T41" fmla="*/ 2971277 h 2622"/>
              <a:gd name="T42" fmla="*/ 1006991 w 2622"/>
              <a:gd name="T43" fmla="*/ 3130826 h 2622"/>
              <a:gd name="T44" fmla="*/ 1362707 w 2622"/>
              <a:gd name="T45" fmla="*/ 3394998 h 2622"/>
              <a:gd name="T46" fmla="*/ 1621648 w 2622"/>
              <a:gd name="T47" fmla="*/ 3295606 h 2622"/>
              <a:gd name="T48" fmla="*/ 1922437 w 2622"/>
              <a:gd name="T49" fmla="*/ 3285144 h 2622"/>
              <a:gd name="T50" fmla="*/ 2215380 w 2622"/>
              <a:gd name="T51" fmla="*/ 3217140 h 2622"/>
              <a:gd name="T52" fmla="*/ 2652178 w 2622"/>
              <a:gd name="T53" fmla="*/ 3154366 h 2622"/>
              <a:gd name="T54" fmla="*/ 2767263 w 2622"/>
              <a:gd name="T55" fmla="*/ 2898041 h 2622"/>
              <a:gd name="T56" fmla="*/ 2971277 w 2622"/>
              <a:gd name="T57" fmla="*/ 2678334 h 2622"/>
              <a:gd name="T58" fmla="*/ 3130826 w 2622"/>
              <a:gd name="T59" fmla="*/ 2424625 h 2622"/>
              <a:gd name="T60" fmla="*/ 3394998 w 2622"/>
              <a:gd name="T61" fmla="*/ 2068908 h 2622"/>
              <a:gd name="T62" fmla="*/ 3295606 w 2622"/>
              <a:gd name="T63" fmla="*/ 1807352 h 2622"/>
              <a:gd name="T64" fmla="*/ 1493485 w 2622"/>
              <a:gd name="T65" fmla="*/ 3149135 h 2622"/>
              <a:gd name="T66" fmla="*/ 1085458 w 2622"/>
              <a:gd name="T67" fmla="*/ 3023588 h 2622"/>
              <a:gd name="T68" fmla="*/ 740204 w 2622"/>
              <a:gd name="T69" fmla="*/ 2788188 h 2622"/>
              <a:gd name="T70" fmla="*/ 473416 w 2622"/>
              <a:gd name="T71" fmla="*/ 2466474 h 2622"/>
              <a:gd name="T72" fmla="*/ 311252 w 2622"/>
              <a:gd name="T73" fmla="*/ 2076755 h 2622"/>
              <a:gd name="T74" fmla="*/ 264172 w 2622"/>
              <a:gd name="T75" fmla="*/ 1715808 h 2622"/>
              <a:gd name="T76" fmla="*/ 329561 w 2622"/>
              <a:gd name="T77" fmla="*/ 1284240 h 2622"/>
              <a:gd name="T78" fmla="*/ 512650 w 2622"/>
              <a:gd name="T79" fmla="*/ 904984 h 2622"/>
              <a:gd name="T80" fmla="*/ 792515 w 2622"/>
              <a:gd name="T81" fmla="*/ 596348 h 2622"/>
              <a:gd name="T82" fmla="*/ 1150847 w 2622"/>
              <a:gd name="T83" fmla="*/ 379256 h 2622"/>
              <a:gd name="T84" fmla="*/ 1566721 w 2622"/>
              <a:gd name="T85" fmla="*/ 272018 h 2622"/>
              <a:gd name="T86" fmla="*/ 1935515 w 2622"/>
              <a:gd name="T87" fmla="*/ 279865 h 2622"/>
              <a:gd name="T88" fmla="*/ 2343542 w 2622"/>
              <a:gd name="T89" fmla="*/ 408027 h 2622"/>
              <a:gd name="T90" fmla="*/ 2691412 w 2622"/>
              <a:gd name="T91" fmla="*/ 640812 h 2622"/>
              <a:gd name="T92" fmla="*/ 2955584 w 2622"/>
              <a:gd name="T93" fmla="*/ 962526 h 2622"/>
              <a:gd name="T94" fmla="*/ 3120364 w 2622"/>
              <a:gd name="T95" fmla="*/ 1352245 h 2622"/>
              <a:gd name="T96" fmla="*/ 3167444 w 2622"/>
              <a:gd name="T97" fmla="*/ 1715808 h 2622"/>
              <a:gd name="T98" fmla="*/ 3102055 w 2622"/>
              <a:gd name="T99" fmla="*/ 2147375 h 2622"/>
              <a:gd name="T100" fmla="*/ 2918966 w 2622"/>
              <a:gd name="T101" fmla="*/ 2526632 h 2622"/>
              <a:gd name="T102" fmla="*/ 2639101 w 2622"/>
              <a:gd name="T103" fmla="*/ 2835268 h 2622"/>
              <a:gd name="T104" fmla="*/ 2280769 w 2622"/>
              <a:gd name="T105" fmla="*/ 3052359 h 2622"/>
              <a:gd name="T106" fmla="*/ 1864895 w 2622"/>
              <a:gd name="T107" fmla="*/ 3159597 h 262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22"/>
              <a:gd name="T163" fmla="*/ 0 h 2622"/>
              <a:gd name="T164" fmla="*/ 2622 w 2622"/>
              <a:gd name="T165" fmla="*/ 2622 h 262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22" h="2622">
                <a:moveTo>
                  <a:pt x="2622" y="1382"/>
                </a:moveTo>
                <a:lnTo>
                  <a:pt x="2622" y="1240"/>
                </a:lnTo>
                <a:lnTo>
                  <a:pt x="2520" y="1240"/>
                </a:lnTo>
                <a:lnTo>
                  <a:pt x="2516" y="1196"/>
                </a:lnTo>
                <a:lnTo>
                  <a:pt x="2512" y="1152"/>
                </a:lnTo>
                <a:lnTo>
                  <a:pt x="2506" y="1110"/>
                </a:lnTo>
                <a:lnTo>
                  <a:pt x="2498" y="1068"/>
                </a:lnTo>
                <a:lnTo>
                  <a:pt x="2596" y="1040"/>
                </a:lnTo>
                <a:lnTo>
                  <a:pt x="2560" y="904"/>
                </a:lnTo>
                <a:lnTo>
                  <a:pt x="2460" y="930"/>
                </a:lnTo>
                <a:lnTo>
                  <a:pt x="2446" y="888"/>
                </a:lnTo>
                <a:lnTo>
                  <a:pt x="2430" y="848"/>
                </a:lnTo>
                <a:lnTo>
                  <a:pt x="2412" y="808"/>
                </a:lnTo>
                <a:lnTo>
                  <a:pt x="2394" y="768"/>
                </a:lnTo>
                <a:lnTo>
                  <a:pt x="2482" y="718"/>
                </a:lnTo>
                <a:lnTo>
                  <a:pt x="2412" y="594"/>
                </a:lnTo>
                <a:lnTo>
                  <a:pt x="2322" y="646"/>
                </a:lnTo>
                <a:lnTo>
                  <a:pt x="2298" y="610"/>
                </a:lnTo>
                <a:lnTo>
                  <a:pt x="2272" y="574"/>
                </a:lnTo>
                <a:lnTo>
                  <a:pt x="2244" y="540"/>
                </a:lnTo>
                <a:lnTo>
                  <a:pt x="2216" y="508"/>
                </a:lnTo>
                <a:lnTo>
                  <a:pt x="2290" y="434"/>
                </a:lnTo>
                <a:lnTo>
                  <a:pt x="2188" y="334"/>
                </a:lnTo>
                <a:lnTo>
                  <a:pt x="2116" y="406"/>
                </a:lnTo>
                <a:lnTo>
                  <a:pt x="2082" y="378"/>
                </a:lnTo>
                <a:lnTo>
                  <a:pt x="2048" y="352"/>
                </a:lnTo>
                <a:lnTo>
                  <a:pt x="2014" y="326"/>
                </a:lnTo>
                <a:lnTo>
                  <a:pt x="1978" y="300"/>
                </a:lnTo>
                <a:lnTo>
                  <a:pt x="2028" y="212"/>
                </a:lnTo>
                <a:lnTo>
                  <a:pt x="1906" y="140"/>
                </a:lnTo>
                <a:lnTo>
                  <a:pt x="1854" y="230"/>
                </a:lnTo>
                <a:lnTo>
                  <a:pt x="1816" y="210"/>
                </a:lnTo>
                <a:lnTo>
                  <a:pt x="1776" y="194"/>
                </a:lnTo>
                <a:lnTo>
                  <a:pt x="1734" y="178"/>
                </a:lnTo>
                <a:lnTo>
                  <a:pt x="1694" y="162"/>
                </a:lnTo>
                <a:lnTo>
                  <a:pt x="1720" y="64"/>
                </a:lnTo>
                <a:lnTo>
                  <a:pt x="1582" y="26"/>
                </a:lnTo>
                <a:lnTo>
                  <a:pt x="1556" y="126"/>
                </a:lnTo>
                <a:lnTo>
                  <a:pt x="1514" y="118"/>
                </a:lnTo>
                <a:lnTo>
                  <a:pt x="1470" y="112"/>
                </a:lnTo>
                <a:lnTo>
                  <a:pt x="1426" y="106"/>
                </a:lnTo>
                <a:lnTo>
                  <a:pt x="1382" y="104"/>
                </a:lnTo>
                <a:lnTo>
                  <a:pt x="1382" y="0"/>
                </a:lnTo>
                <a:lnTo>
                  <a:pt x="1240" y="0"/>
                </a:lnTo>
                <a:lnTo>
                  <a:pt x="1240" y="104"/>
                </a:lnTo>
                <a:lnTo>
                  <a:pt x="1196" y="106"/>
                </a:lnTo>
                <a:lnTo>
                  <a:pt x="1154" y="112"/>
                </a:lnTo>
                <a:lnTo>
                  <a:pt x="1110" y="118"/>
                </a:lnTo>
                <a:lnTo>
                  <a:pt x="1068" y="126"/>
                </a:lnTo>
                <a:lnTo>
                  <a:pt x="1042" y="26"/>
                </a:lnTo>
                <a:lnTo>
                  <a:pt x="904" y="64"/>
                </a:lnTo>
                <a:lnTo>
                  <a:pt x="930" y="162"/>
                </a:lnTo>
                <a:lnTo>
                  <a:pt x="890" y="178"/>
                </a:lnTo>
                <a:lnTo>
                  <a:pt x="848" y="194"/>
                </a:lnTo>
                <a:lnTo>
                  <a:pt x="808" y="210"/>
                </a:lnTo>
                <a:lnTo>
                  <a:pt x="770" y="230"/>
                </a:lnTo>
                <a:lnTo>
                  <a:pt x="718" y="140"/>
                </a:lnTo>
                <a:lnTo>
                  <a:pt x="594" y="212"/>
                </a:lnTo>
                <a:lnTo>
                  <a:pt x="646" y="300"/>
                </a:lnTo>
                <a:lnTo>
                  <a:pt x="610" y="326"/>
                </a:lnTo>
                <a:lnTo>
                  <a:pt x="576" y="352"/>
                </a:lnTo>
                <a:lnTo>
                  <a:pt x="542" y="378"/>
                </a:lnTo>
                <a:lnTo>
                  <a:pt x="508" y="406"/>
                </a:lnTo>
                <a:lnTo>
                  <a:pt x="436" y="334"/>
                </a:lnTo>
                <a:lnTo>
                  <a:pt x="334" y="434"/>
                </a:lnTo>
                <a:lnTo>
                  <a:pt x="408" y="508"/>
                </a:lnTo>
                <a:lnTo>
                  <a:pt x="378" y="540"/>
                </a:lnTo>
                <a:lnTo>
                  <a:pt x="352" y="574"/>
                </a:lnTo>
                <a:lnTo>
                  <a:pt x="326" y="610"/>
                </a:lnTo>
                <a:lnTo>
                  <a:pt x="302" y="646"/>
                </a:lnTo>
                <a:lnTo>
                  <a:pt x="212" y="594"/>
                </a:lnTo>
                <a:lnTo>
                  <a:pt x="140" y="718"/>
                </a:lnTo>
                <a:lnTo>
                  <a:pt x="230" y="768"/>
                </a:lnTo>
                <a:lnTo>
                  <a:pt x="212" y="808"/>
                </a:lnTo>
                <a:lnTo>
                  <a:pt x="194" y="848"/>
                </a:lnTo>
                <a:lnTo>
                  <a:pt x="178" y="888"/>
                </a:lnTo>
                <a:lnTo>
                  <a:pt x="164" y="930"/>
                </a:lnTo>
                <a:lnTo>
                  <a:pt x="64" y="904"/>
                </a:lnTo>
                <a:lnTo>
                  <a:pt x="26" y="1040"/>
                </a:lnTo>
                <a:lnTo>
                  <a:pt x="126" y="1068"/>
                </a:lnTo>
                <a:lnTo>
                  <a:pt x="118" y="1110"/>
                </a:lnTo>
                <a:lnTo>
                  <a:pt x="112" y="1152"/>
                </a:lnTo>
                <a:lnTo>
                  <a:pt x="108" y="1196"/>
                </a:lnTo>
                <a:lnTo>
                  <a:pt x="104" y="1240"/>
                </a:lnTo>
                <a:lnTo>
                  <a:pt x="0" y="1240"/>
                </a:lnTo>
                <a:lnTo>
                  <a:pt x="0" y="1382"/>
                </a:lnTo>
                <a:lnTo>
                  <a:pt x="104" y="1382"/>
                </a:lnTo>
                <a:lnTo>
                  <a:pt x="108" y="1426"/>
                </a:lnTo>
                <a:lnTo>
                  <a:pt x="112" y="1470"/>
                </a:lnTo>
                <a:lnTo>
                  <a:pt x="118" y="1512"/>
                </a:lnTo>
                <a:lnTo>
                  <a:pt x="126" y="1556"/>
                </a:lnTo>
                <a:lnTo>
                  <a:pt x="26" y="1582"/>
                </a:lnTo>
                <a:lnTo>
                  <a:pt x="64" y="1720"/>
                </a:lnTo>
                <a:lnTo>
                  <a:pt x="164" y="1692"/>
                </a:lnTo>
                <a:lnTo>
                  <a:pt x="178" y="1734"/>
                </a:lnTo>
                <a:lnTo>
                  <a:pt x="194" y="1774"/>
                </a:lnTo>
                <a:lnTo>
                  <a:pt x="212" y="1814"/>
                </a:lnTo>
                <a:lnTo>
                  <a:pt x="230" y="1854"/>
                </a:lnTo>
                <a:lnTo>
                  <a:pt x="140" y="1906"/>
                </a:lnTo>
                <a:lnTo>
                  <a:pt x="212" y="2028"/>
                </a:lnTo>
                <a:lnTo>
                  <a:pt x="302" y="1978"/>
                </a:lnTo>
                <a:lnTo>
                  <a:pt x="326" y="2014"/>
                </a:lnTo>
                <a:lnTo>
                  <a:pt x="352" y="2048"/>
                </a:lnTo>
                <a:lnTo>
                  <a:pt x="378" y="2082"/>
                </a:lnTo>
                <a:lnTo>
                  <a:pt x="408" y="2116"/>
                </a:lnTo>
                <a:lnTo>
                  <a:pt x="334" y="2188"/>
                </a:lnTo>
                <a:lnTo>
                  <a:pt x="436" y="2288"/>
                </a:lnTo>
                <a:lnTo>
                  <a:pt x="508" y="2216"/>
                </a:lnTo>
                <a:lnTo>
                  <a:pt x="542" y="2244"/>
                </a:lnTo>
                <a:lnTo>
                  <a:pt x="576" y="2272"/>
                </a:lnTo>
                <a:lnTo>
                  <a:pt x="610" y="2298"/>
                </a:lnTo>
                <a:lnTo>
                  <a:pt x="646" y="2322"/>
                </a:lnTo>
                <a:lnTo>
                  <a:pt x="594" y="2412"/>
                </a:lnTo>
                <a:lnTo>
                  <a:pt x="718" y="2482"/>
                </a:lnTo>
                <a:lnTo>
                  <a:pt x="770" y="2394"/>
                </a:lnTo>
                <a:lnTo>
                  <a:pt x="808" y="2412"/>
                </a:lnTo>
                <a:lnTo>
                  <a:pt x="848" y="2430"/>
                </a:lnTo>
                <a:lnTo>
                  <a:pt x="890" y="2446"/>
                </a:lnTo>
                <a:lnTo>
                  <a:pt x="930" y="2460"/>
                </a:lnTo>
                <a:lnTo>
                  <a:pt x="904" y="2560"/>
                </a:lnTo>
                <a:lnTo>
                  <a:pt x="1042" y="2596"/>
                </a:lnTo>
                <a:lnTo>
                  <a:pt x="1068" y="2498"/>
                </a:lnTo>
                <a:lnTo>
                  <a:pt x="1110" y="2504"/>
                </a:lnTo>
                <a:lnTo>
                  <a:pt x="1154" y="2512"/>
                </a:lnTo>
                <a:lnTo>
                  <a:pt x="1196" y="2516"/>
                </a:lnTo>
                <a:lnTo>
                  <a:pt x="1240" y="2520"/>
                </a:lnTo>
                <a:lnTo>
                  <a:pt x="1240" y="2622"/>
                </a:lnTo>
                <a:lnTo>
                  <a:pt x="1382" y="2622"/>
                </a:lnTo>
                <a:lnTo>
                  <a:pt x="1382" y="2520"/>
                </a:lnTo>
                <a:lnTo>
                  <a:pt x="1426" y="2516"/>
                </a:lnTo>
                <a:lnTo>
                  <a:pt x="1470" y="2512"/>
                </a:lnTo>
                <a:lnTo>
                  <a:pt x="1514" y="2504"/>
                </a:lnTo>
                <a:lnTo>
                  <a:pt x="1556" y="2498"/>
                </a:lnTo>
                <a:lnTo>
                  <a:pt x="1582" y="2596"/>
                </a:lnTo>
                <a:lnTo>
                  <a:pt x="1720" y="2560"/>
                </a:lnTo>
                <a:lnTo>
                  <a:pt x="1694" y="2460"/>
                </a:lnTo>
                <a:lnTo>
                  <a:pt x="1734" y="2446"/>
                </a:lnTo>
                <a:lnTo>
                  <a:pt x="1776" y="2430"/>
                </a:lnTo>
                <a:lnTo>
                  <a:pt x="1816" y="2412"/>
                </a:lnTo>
                <a:lnTo>
                  <a:pt x="1854" y="2394"/>
                </a:lnTo>
                <a:lnTo>
                  <a:pt x="1906" y="2482"/>
                </a:lnTo>
                <a:lnTo>
                  <a:pt x="2028" y="2412"/>
                </a:lnTo>
                <a:lnTo>
                  <a:pt x="1978" y="2322"/>
                </a:lnTo>
                <a:lnTo>
                  <a:pt x="2014" y="2298"/>
                </a:lnTo>
                <a:lnTo>
                  <a:pt x="2048" y="2272"/>
                </a:lnTo>
                <a:lnTo>
                  <a:pt x="2082" y="2244"/>
                </a:lnTo>
                <a:lnTo>
                  <a:pt x="2116" y="2216"/>
                </a:lnTo>
                <a:lnTo>
                  <a:pt x="2188" y="2288"/>
                </a:lnTo>
                <a:lnTo>
                  <a:pt x="2290" y="2188"/>
                </a:lnTo>
                <a:lnTo>
                  <a:pt x="2216" y="2116"/>
                </a:lnTo>
                <a:lnTo>
                  <a:pt x="2244" y="2082"/>
                </a:lnTo>
                <a:lnTo>
                  <a:pt x="2272" y="2048"/>
                </a:lnTo>
                <a:lnTo>
                  <a:pt x="2298" y="2014"/>
                </a:lnTo>
                <a:lnTo>
                  <a:pt x="2322" y="1978"/>
                </a:lnTo>
                <a:lnTo>
                  <a:pt x="2412" y="2028"/>
                </a:lnTo>
                <a:lnTo>
                  <a:pt x="2482" y="1906"/>
                </a:lnTo>
                <a:lnTo>
                  <a:pt x="2394" y="1854"/>
                </a:lnTo>
                <a:lnTo>
                  <a:pt x="2412" y="1814"/>
                </a:lnTo>
                <a:lnTo>
                  <a:pt x="2430" y="1774"/>
                </a:lnTo>
                <a:lnTo>
                  <a:pt x="2446" y="1734"/>
                </a:lnTo>
                <a:lnTo>
                  <a:pt x="2460" y="1692"/>
                </a:lnTo>
                <a:lnTo>
                  <a:pt x="2560" y="1720"/>
                </a:lnTo>
                <a:lnTo>
                  <a:pt x="2596" y="1582"/>
                </a:lnTo>
                <a:lnTo>
                  <a:pt x="2498" y="1556"/>
                </a:lnTo>
                <a:lnTo>
                  <a:pt x="2506" y="1512"/>
                </a:lnTo>
                <a:lnTo>
                  <a:pt x="2512" y="1470"/>
                </a:lnTo>
                <a:lnTo>
                  <a:pt x="2516" y="1426"/>
                </a:lnTo>
                <a:lnTo>
                  <a:pt x="2520" y="1382"/>
                </a:lnTo>
                <a:lnTo>
                  <a:pt x="2622" y="1382"/>
                </a:lnTo>
                <a:close/>
                <a:moveTo>
                  <a:pt x="1312" y="2420"/>
                </a:moveTo>
                <a:lnTo>
                  <a:pt x="1312" y="2420"/>
                </a:lnTo>
                <a:lnTo>
                  <a:pt x="1254" y="2420"/>
                </a:lnTo>
                <a:lnTo>
                  <a:pt x="1198" y="2416"/>
                </a:lnTo>
                <a:lnTo>
                  <a:pt x="1142" y="2408"/>
                </a:lnTo>
                <a:lnTo>
                  <a:pt x="1088" y="2398"/>
                </a:lnTo>
                <a:lnTo>
                  <a:pt x="1034" y="2386"/>
                </a:lnTo>
                <a:lnTo>
                  <a:pt x="982" y="2370"/>
                </a:lnTo>
                <a:lnTo>
                  <a:pt x="930" y="2354"/>
                </a:lnTo>
                <a:lnTo>
                  <a:pt x="880" y="2334"/>
                </a:lnTo>
                <a:lnTo>
                  <a:pt x="830" y="2312"/>
                </a:lnTo>
                <a:lnTo>
                  <a:pt x="782" y="2286"/>
                </a:lnTo>
                <a:lnTo>
                  <a:pt x="736" y="2260"/>
                </a:lnTo>
                <a:lnTo>
                  <a:pt x="692" y="2232"/>
                </a:lnTo>
                <a:lnTo>
                  <a:pt x="648" y="2200"/>
                </a:lnTo>
                <a:lnTo>
                  <a:pt x="606" y="2168"/>
                </a:lnTo>
                <a:lnTo>
                  <a:pt x="566" y="2132"/>
                </a:lnTo>
                <a:lnTo>
                  <a:pt x="528" y="2096"/>
                </a:lnTo>
                <a:lnTo>
                  <a:pt x="490" y="2058"/>
                </a:lnTo>
                <a:lnTo>
                  <a:pt x="456" y="2018"/>
                </a:lnTo>
                <a:lnTo>
                  <a:pt x="422" y="1976"/>
                </a:lnTo>
                <a:lnTo>
                  <a:pt x="392" y="1932"/>
                </a:lnTo>
                <a:lnTo>
                  <a:pt x="362" y="1886"/>
                </a:lnTo>
                <a:lnTo>
                  <a:pt x="336" y="1840"/>
                </a:lnTo>
                <a:lnTo>
                  <a:pt x="312" y="1792"/>
                </a:lnTo>
                <a:lnTo>
                  <a:pt x="290" y="1744"/>
                </a:lnTo>
                <a:lnTo>
                  <a:pt x="270" y="1692"/>
                </a:lnTo>
                <a:lnTo>
                  <a:pt x="252" y="1642"/>
                </a:lnTo>
                <a:lnTo>
                  <a:pt x="238" y="1588"/>
                </a:lnTo>
                <a:lnTo>
                  <a:pt x="224" y="1534"/>
                </a:lnTo>
                <a:lnTo>
                  <a:pt x="216" y="1480"/>
                </a:lnTo>
                <a:lnTo>
                  <a:pt x="208" y="1424"/>
                </a:lnTo>
                <a:lnTo>
                  <a:pt x="204" y="1368"/>
                </a:lnTo>
                <a:lnTo>
                  <a:pt x="202" y="1312"/>
                </a:lnTo>
                <a:lnTo>
                  <a:pt x="204" y="1254"/>
                </a:lnTo>
                <a:lnTo>
                  <a:pt x="208" y="1198"/>
                </a:lnTo>
                <a:lnTo>
                  <a:pt x="216" y="1142"/>
                </a:lnTo>
                <a:lnTo>
                  <a:pt x="224" y="1088"/>
                </a:lnTo>
                <a:lnTo>
                  <a:pt x="238" y="1034"/>
                </a:lnTo>
                <a:lnTo>
                  <a:pt x="252" y="982"/>
                </a:lnTo>
                <a:lnTo>
                  <a:pt x="270" y="930"/>
                </a:lnTo>
                <a:lnTo>
                  <a:pt x="290" y="880"/>
                </a:lnTo>
                <a:lnTo>
                  <a:pt x="312" y="830"/>
                </a:lnTo>
                <a:lnTo>
                  <a:pt x="336" y="782"/>
                </a:lnTo>
                <a:lnTo>
                  <a:pt x="362" y="736"/>
                </a:lnTo>
                <a:lnTo>
                  <a:pt x="392" y="692"/>
                </a:lnTo>
                <a:lnTo>
                  <a:pt x="422" y="648"/>
                </a:lnTo>
                <a:lnTo>
                  <a:pt x="456" y="606"/>
                </a:lnTo>
                <a:lnTo>
                  <a:pt x="490" y="566"/>
                </a:lnTo>
                <a:lnTo>
                  <a:pt x="528" y="526"/>
                </a:lnTo>
                <a:lnTo>
                  <a:pt x="566" y="490"/>
                </a:lnTo>
                <a:lnTo>
                  <a:pt x="606" y="456"/>
                </a:lnTo>
                <a:lnTo>
                  <a:pt x="648" y="422"/>
                </a:lnTo>
                <a:lnTo>
                  <a:pt x="692" y="392"/>
                </a:lnTo>
                <a:lnTo>
                  <a:pt x="736" y="362"/>
                </a:lnTo>
                <a:lnTo>
                  <a:pt x="782" y="336"/>
                </a:lnTo>
                <a:lnTo>
                  <a:pt x="830" y="312"/>
                </a:lnTo>
                <a:lnTo>
                  <a:pt x="880" y="290"/>
                </a:lnTo>
                <a:lnTo>
                  <a:pt x="930" y="270"/>
                </a:lnTo>
                <a:lnTo>
                  <a:pt x="982" y="252"/>
                </a:lnTo>
                <a:lnTo>
                  <a:pt x="1034" y="236"/>
                </a:lnTo>
                <a:lnTo>
                  <a:pt x="1088" y="224"/>
                </a:lnTo>
                <a:lnTo>
                  <a:pt x="1142" y="214"/>
                </a:lnTo>
                <a:lnTo>
                  <a:pt x="1198" y="208"/>
                </a:lnTo>
                <a:lnTo>
                  <a:pt x="1254" y="204"/>
                </a:lnTo>
                <a:lnTo>
                  <a:pt x="1312" y="202"/>
                </a:lnTo>
                <a:lnTo>
                  <a:pt x="1368" y="204"/>
                </a:lnTo>
                <a:lnTo>
                  <a:pt x="1426" y="208"/>
                </a:lnTo>
                <a:lnTo>
                  <a:pt x="1480" y="214"/>
                </a:lnTo>
                <a:lnTo>
                  <a:pt x="1536" y="224"/>
                </a:lnTo>
                <a:lnTo>
                  <a:pt x="1588" y="236"/>
                </a:lnTo>
                <a:lnTo>
                  <a:pt x="1642" y="252"/>
                </a:lnTo>
                <a:lnTo>
                  <a:pt x="1694" y="270"/>
                </a:lnTo>
                <a:lnTo>
                  <a:pt x="1744" y="290"/>
                </a:lnTo>
                <a:lnTo>
                  <a:pt x="1792" y="312"/>
                </a:lnTo>
                <a:lnTo>
                  <a:pt x="1840" y="336"/>
                </a:lnTo>
                <a:lnTo>
                  <a:pt x="1886" y="362"/>
                </a:lnTo>
                <a:lnTo>
                  <a:pt x="1932" y="392"/>
                </a:lnTo>
                <a:lnTo>
                  <a:pt x="1976" y="422"/>
                </a:lnTo>
                <a:lnTo>
                  <a:pt x="2018" y="456"/>
                </a:lnTo>
                <a:lnTo>
                  <a:pt x="2058" y="490"/>
                </a:lnTo>
                <a:lnTo>
                  <a:pt x="2096" y="526"/>
                </a:lnTo>
                <a:lnTo>
                  <a:pt x="2132" y="566"/>
                </a:lnTo>
                <a:lnTo>
                  <a:pt x="2168" y="606"/>
                </a:lnTo>
                <a:lnTo>
                  <a:pt x="2200" y="648"/>
                </a:lnTo>
                <a:lnTo>
                  <a:pt x="2232" y="692"/>
                </a:lnTo>
                <a:lnTo>
                  <a:pt x="2260" y="736"/>
                </a:lnTo>
                <a:lnTo>
                  <a:pt x="2288" y="782"/>
                </a:lnTo>
                <a:lnTo>
                  <a:pt x="2312" y="830"/>
                </a:lnTo>
                <a:lnTo>
                  <a:pt x="2334" y="880"/>
                </a:lnTo>
                <a:lnTo>
                  <a:pt x="2354" y="930"/>
                </a:lnTo>
                <a:lnTo>
                  <a:pt x="2372" y="982"/>
                </a:lnTo>
                <a:lnTo>
                  <a:pt x="2386" y="1034"/>
                </a:lnTo>
                <a:lnTo>
                  <a:pt x="2398" y="1088"/>
                </a:lnTo>
                <a:lnTo>
                  <a:pt x="2408" y="1142"/>
                </a:lnTo>
                <a:lnTo>
                  <a:pt x="2416" y="1198"/>
                </a:lnTo>
                <a:lnTo>
                  <a:pt x="2420" y="1254"/>
                </a:lnTo>
                <a:lnTo>
                  <a:pt x="2422" y="1312"/>
                </a:lnTo>
                <a:lnTo>
                  <a:pt x="2420" y="1368"/>
                </a:lnTo>
                <a:lnTo>
                  <a:pt x="2416" y="1424"/>
                </a:lnTo>
                <a:lnTo>
                  <a:pt x="2408" y="1480"/>
                </a:lnTo>
                <a:lnTo>
                  <a:pt x="2398" y="1534"/>
                </a:lnTo>
                <a:lnTo>
                  <a:pt x="2386" y="1588"/>
                </a:lnTo>
                <a:lnTo>
                  <a:pt x="2372" y="1642"/>
                </a:lnTo>
                <a:lnTo>
                  <a:pt x="2354" y="1692"/>
                </a:lnTo>
                <a:lnTo>
                  <a:pt x="2334" y="1744"/>
                </a:lnTo>
                <a:lnTo>
                  <a:pt x="2312" y="1792"/>
                </a:lnTo>
                <a:lnTo>
                  <a:pt x="2288" y="1840"/>
                </a:lnTo>
                <a:lnTo>
                  <a:pt x="2260" y="1886"/>
                </a:lnTo>
                <a:lnTo>
                  <a:pt x="2232" y="1932"/>
                </a:lnTo>
                <a:lnTo>
                  <a:pt x="2200" y="1976"/>
                </a:lnTo>
                <a:lnTo>
                  <a:pt x="2168" y="2018"/>
                </a:lnTo>
                <a:lnTo>
                  <a:pt x="2132" y="2058"/>
                </a:lnTo>
                <a:lnTo>
                  <a:pt x="2096" y="2096"/>
                </a:lnTo>
                <a:lnTo>
                  <a:pt x="2058" y="2132"/>
                </a:lnTo>
                <a:lnTo>
                  <a:pt x="2018" y="2168"/>
                </a:lnTo>
                <a:lnTo>
                  <a:pt x="1976" y="2200"/>
                </a:lnTo>
                <a:lnTo>
                  <a:pt x="1932" y="2232"/>
                </a:lnTo>
                <a:lnTo>
                  <a:pt x="1886" y="2260"/>
                </a:lnTo>
                <a:lnTo>
                  <a:pt x="1840" y="2286"/>
                </a:lnTo>
                <a:lnTo>
                  <a:pt x="1792" y="2312"/>
                </a:lnTo>
                <a:lnTo>
                  <a:pt x="1744" y="2334"/>
                </a:lnTo>
                <a:lnTo>
                  <a:pt x="1694" y="2354"/>
                </a:lnTo>
                <a:lnTo>
                  <a:pt x="1642" y="2370"/>
                </a:lnTo>
                <a:lnTo>
                  <a:pt x="1588" y="2386"/>
                </a:lnTo>
                <a:lnTo>
                  <a:pt x="1536" y="2398"/>
                </a:lnTo>
                <a:lnTo>
                  <a:pt x="1480" y="2408"/>
                </a:lnTo>
                <a:lnTo>
                  <a:pt x="1426" y="2416"/>
                </a:lnTo>
                <a:lnTo>
                  <a:pt x="1368" y="2420"/>
                </a:lnTo>
                <a:lnTo>
                  <a:pt x="1312" y="2420"/>
                </a:lnTo>
                <a:close/>
              </a:path>
            </a:pathLst>
          </a:custGeom>
          <a:solidFill>
            <a:srgbClr val="808080">
              <a:alpha val="79999"/>
            </a:srgb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9050" cap="rnd">
                <a:solidFill>
                  <a:srgbClr val="000000"/>
                </a:solidFill>
                <a:prstDash val="sysDot"/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" name="Oval 676"/>
          <p:cNvSpPr>
            <a:spLocks noChangeArrowheads="1"/>
          </p:cNvSpPr>
          <p:nvPr/>
        </p:nvSpPr>
        <p:spPr bwMode="auto">
          <a:xfrm rot="21275257">
            <a:off x="2743976" y="2292950"/>
            <a:ext cx="2695575" cy="2693988"/>
          </a:xfrm>
          <a:prstGeom prst="ellipse">
            <a:avLst/>
          </a:prstGeom>
          <a:gradFill rotWithShape="1">
            <a:gsLst>
              <a:gs pos="0">
                <a:srgbClr val="F69D26"/>
              </a:gs>
              <a:gs pos="100000">
                <a:srgbClr val="CA811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190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10" name="Oval 677"/>
          <p:cNvSpPr>
            <a:spLocks noChangeArrowheads="1"/>
          </p:cNvSpPr>
          <p:nvPr/>
        </p:nvSpPr>
        <p:spPr bwMode="auto">
          <a:xfrm rot="21275257">
            <a:off x="6053913" y="2270725"/>
            <a:ext cx="1801813" cy="1801813"/>
          </a:xfrm>
          <a:prstGeom prst="ellipse">
            <a:avLst/>
          </a:prstGeom>
          <a:gradFill rotWithShape="1">
            <a:gsLst>
              <a:gs pos="0">
                <a:srgbClr val="945803"/>
              </a:gs>
              <a:gs pos="100000">
                <a:srgbClr val="79480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190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11" name="Freeform 679"/>
          <p:cNvSpPr>
            <a:spLocks noEditPoints="1"/>
          </p:cNvSpPr>
          <p:nvPr/>
        </p:nvSpPr>
        <p:spPr bwMode="auto">
          <a:xfrm rot="21275257">
            <a:off x="7130238" y="3953475"/>
            <a:ext cx="2303463" cy="2305050"/>
          </a:xfrm>
          <a:custGeom>
            <a:avLst/>
            <a:gdLst>
              <a:gd name="T0" fmla="*/ 2163936 w 1816"/>
              <a:gd name="T1" fmla="*/ 1005286 h 1816"/>
              <a:gd name="T2" fmla="*/ 2179157 w 1816"/>
              <a:gd name="T3" fmla="*/ 627035 h 1816"/>
              <a:gd name="T4" fmla="*/ 1968598 w 1816"/>
              <a:gd name="T5" fmla="*/ 538183 h 1816"/>
              <a:gd name="T6" fmla="*/ 1808777 w 1816"/>
              <a:gd name="T7" fmla="*/ 368097 h 1816"/>
              <a:gd name="T8" fmla="*/ 1674323 w 1816"/>
              <a:gd name="T9" fmla="*/ 121853 h 1816"/>
              <a:gd name="T10" fmla="*/ 1352143 w 1816"/>
              <a:gd name="T11" fmla="*/ 147239 h 1816"/>
              <a:gd name="T12" fmla="*/ 1060405 w 1816"/>
              <a:gd name="T13" fmla="*/ 132007 h 1816"/>
              <a:gd name="T14" fmla="*/ 844772 w 1816"/>
              <a:gd name="T15" fmla="*/ 175163 h 1816"/>
              <a:gd name="T16" fmla="*/ 629140 w 1816"/>
              <a:gd name="T17" fmla="*/ 271630 h 1816"/>
              <a:gd name="T18" fmla="*/ 273980 w 1816"/>
              <a:gd name="T19" fmla="*/ 401099 h 1816"/>
              <a:gd name="T20" fmla="*/ 271443 w 1816"/>
              <a:gd name="T21" fmla="*/ 629573 h 1816"/>
              <a:gd name="T22" fmla="*/ 175043 w 1816"/>
              <a:gd name="T23" fmla="*/ 845354 h 1816"/>
              <a:gd name="T24" fmla="*/ 0 w 1816"/>
              <a:gd name="T25" fmla="*/ 1061135 h 1816"/>
              <a:gd name="T26" fmla="*/ 147138 w 1816"/>
              <a:gd name="T27" fmla="*/ 1353075 h 1816"/>
              <a:gd name="T28" fmla="*/ 243538 w 1816"/>
              <a:gd name="T29" fmla="*/ 1624705 h 1816"/>
              <a:gd name="T30" fmla="*/ 365307 w 1816"/>
              <a:gd name="T31" fmla="*/ 1810023 h 1816"/>
              <a:gd name="T32" fmla="*/ 537813 w 1816"/>
              <a:gd name="T33" fmla="*/ 1972493 h 1816"/>
              <a:gd name="T34" fmla="*/ 794035 w 1816"/>
              <a:gd name="T35" fmla="*/ 2251739 h 1816"/>
              <a:gd name="T36" fmla="*/ 1004594 w 1816"/>
              <a:gd name="T37" fmla="*/ 2165427 h 1816"/>
              <a:gd name="T38" fmla="*/ 1240521 w 1816"/>
              <a:gd name="T39" fmla="*/ 2173043 h 1816"/>
              <a:gd name="T40" fmla="*/ 1506891 w 1816"/>
              <a:gd name="T41" fmla="*/ 2251739 h 1816"/>
              <a:gd name="T42" fmla="*/ 1719987 w 1816"/>
              <a:gd name="T43" fmla="*/ 2002956 h 1816"/>
              <a:gd name="T44" fmla="*/ 1935619 w 1816"/>
              <a:gd name="T45" fmla="*/ 1810023 h 1816"/>
              <a:gd name="T46" fmla="*/ 2057388 w 1816"/>
              <a:gd name="T47" fmla="*/ 1624705 h 1816"/>
              <a:gd name="T48" fmla="*/ 2141104 w 1816"/>
              <a:gd name="T49" fmla="*/ 1406385 h 1816"/>
              <a:gd name="T50" fmla="*/ 1151732 w 1816"/>
              <a:gd name="T51" fmla="*/ 2048651 h 1816"/>
              <a:gd name="T52" fmla="*/ 971615 w 1816"/>
              <a:gd name="T53" fmla="*/ 2030881 h 1816"/>
              <a:gd name="T54" fmla="*/ 763593 w 1816"/>
              <a:gd name="T55" fmla="*/ 1959800 h 1816"/>
              <a:gd name="T56" fmla="*/ 580939 w 1816"/>
              <a:gd name="T57" fmla="*/ 1843025 h 1816"/>
              <a:gd name="T58" fmla="*/ 433802 w 1816"/>
              <a:gd name="T59" fmla="*/ 1688170 h 1816"/>
              <a:gd name="T60" fmla="*/ 324717 w 1816"/>
              <a:gd name="T61" fmla="*/ 1500313 h 1816"/>
              <a:gd name="T62" fmla="*/ 266370 w 1816"/>
              <a:gd name="T63" fmla="*/ 1289609 h 1816"/>
              <a:gd name="T64" fmla="*/ 256222 w 1816"/>
              <a:gd name="T65" fmla="*/ 1106830 h 1816"/>
              <a:gd name="T66" fmla="*/ 296812 w 1816"/>
              <a:gd name="T67" fmla="*/ 885972 h 1816"/>
              <a:gd name="T68" fmla="*/ 385602 w 1816"/>
              <a:gd name="T69" fmla="*/ 687961 h 1816"/>
              <a:gd name="T70" fmla="*/ 517518 w 1816"/>
              <a:gd name="T71" fmla="*/ 517875 h 1816"/>
              <a:gd name="T72" fmla="*/ 687487 w 1816"/>
              <a:gd name="T73" fmla="*/ 385867 h 1816"/>
              <a:gd name="T74" fmla="*/ 885362 w 1816"/>
              <a:gd name="T75" fmla="*/ 297016 h 1816"/>
              <a:gd name="T76" fmla="*/ 1106068 w 1816"/>
              <a:gd name="T77" fmla="*/ 256399 h 1816"/>
              <a:gd name="T78" fmla="*/ 1286185 w 1816"/>
              <a:gd name="T79" fmla="*/ 266553 h 1816"/>
              <a:gd name="T80" fmla="*/ 1499280 w 1816"/>
              <a:gd name="T81" fmla="*/ 327480 h 1816"/>
              <a:gd name="T82" fmla="*/ 1687008 w 1816"/>
              <a:gd name="T83" fmla="*/ 434101 h 1816"/>
              <a:gd name="T84" fmla="*/ 1841756 w 1816"/>
              <a:gd name="T85" fmla="*/ 581340 h 1816"/>
              <a:gd name="T86" fmla="*/ 1958451 w 1816"/>
              <a:gd name="T87" fmla="*/ 764119 h 1816"/>
              <a:gd name="T88" fmla="*/ 2026946 w 1816"/>
              <a:gd name="T89" fmla="*/ 972284 h 1816"/>
              <a:gd name="T90" fmla="*/ 2047241 w 1816"/>
              <a:gd name="T91" fmla="*/ 1152525 h 1816"/>
              <a:gd name="T92" fmla="*/ 2019335 w 1816"/>
              <a:gd name="T93" fmla="*/ 1375922 h 1816"/>
              <a:gd name="T94" fmla="*/ 1938156 w 1816"/>
              <a:gd name="T95" fmla="*/ 1579010 h 1816"/>
              <a:gd name="T96" fmla="*/ 1813850 w 1816"/>
              <a:gd name="T97" fmla="*/ 1754174 h 1816"/>
              <a:gd name="T98" fmla="*/ 1651492 w 1816"/>
              <a:gd name="T99" fmla="*/ 1893797 h 1816"/>
              <a:gd name="T100" fmla="*/ 1458691 w 1816"/>
              <a:gd name="T101" fmla="*/ 1992802 h 1816"/>
              <a:gd name="T102" fmla="*/ 1243058 w 1816"/>
              <a:gd name="T103" fmla="*/ 2043574 h 181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1816"/>
              <a:gd name="T157" fmla="*/ 0 h 1816"/>
              <a:gd name="T158" fmla="*/ 1816 w 1816"/>
              <a:gd name="T159" fmla="*/ 1816 h 181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1816" h="1816">
                <a:moveTo>
                  <a:pt x="1816" y="978"/>
                </a:moveTo>
                <a:lnTo>
                  <a:pt x="1816" y="836"/>
                </a:lnTo>
                <a:lnTo>
                  <a:pt x="1710" y="836"/>
                </a:lnTo>
                <a:lnTo>
                  <a:pt x="1706" y="792"/>
                </a:lnTo>
                <a:lnTo>
                  <a:pt x="1698" y="750"/>
                </a:lnTo>
                <a:lnTo>
                  <a:pt x="1688" y="708"/>
                </a:lnTo>
                <a:lnTo>
                  <a:pt x="1678" y="666"/>
                </a:lnTo>
                <a:lnTo>
                  <a:pt x="1774" y="626"/>
                </a:lnTo>
                <a:lnTo>
                  <a:pt x="1718" y="494"/>
                </a:lnTo>
                <a:lnTo>
                  <a:pt x="1622" y="534"/>
                </a:lnTo>
                <a:lnTo>
                  <a:pt x="1602" y="496"/>
                </a:lnTo>
                <a:lnTo>
                  <a:pt x="1578" y="460"/>
                </a:lnTo>
                <a:lnTo>
                  <a:pt x="1552" y="424"/>
                </a:lnTo>
                <a:lnTo>
                  <a:pt x="1526" y="390"/>
                </a:lnTo>
                <a:lnTo>
                  <a:pt x="1600" y="316"/>
                </a:lnTo>
                <a:lnTo>
                  <a:pt x="1498" y="216"/>
                </a:lnTo>
                <a:lnTo>
                  <a:pt x="1426" y="290"/>
                </a:lnTo>
                <a:lnTo>
                  <a:pt x="1392" y="262"/>
                </a:lnTo>
                <a:lnTo>
                  <a:pt x="1356" y="236"/>
                </a:lnTo>
                <a:lnTo>
                  <a:pt x="1318" y="214"/>
                </a:lnTo>
                <a:lnTo>
                  <a:pt x="1280" y="192"/>
                </a:lnTo>
                <a:lnTo>
                  <a:pt x="1320" y="96"/>
                </a:lnTo>
                <a:lnTo>
                  <a:pt x="1188" y="42"/>
                </a:lnTo>
                <a:lnTo>
                  <a:pt x="1150" y="138"/>
                </a:lnTo>
                <a:lnTo>
                  <a:pt x="1108" y="126"/>
                </a:lnTo>
                <a:lnTo>
                  <a:pt x="1066" y="116"/>
                </a:lnTo>
                <a:lnTo>
                  <a:pt x="1022" y="110"/>
                </a:lnTo>
                <a:lnTo>
                  <a:pt x="978" y="104"/>
                </a:lnTo>
                <a:lnTo>
                  <a:pt x="978" y="0"/>
                </a:lnTo>
                <a:lnTo>
                  <a:pt x="836" y="0"/>
                </a:lnTo>
                <a:lnTo>
                  <a:pt x="836" y="104"/>
                </a:lnTo>
                <a:lnTo>
                  <a:pt x="792" y="110"/>
                </a:lnTo>
                <a:lnTo>
                  <a:pt x="750" y="116"/>
                </a:lnTo>
                <a:lnTo>
                  <a:pt x="706" y="126"/>
                </a:lnTo>
                <a:lnTo>
                  <a:pt x="666" y="138"/>
                </a:lnTo>
                <a:lnTo>
                  <a:pt x="626" y="42"/>
                </a:lnTo>
                <a:lnTo>
                  <a:pt x="494" y="96"/>
                </a:lnTo>
                <a:lnTo>
                  <a:pt x="534" y="192"/>
                </a:lnTo>
                <a:lnTo>
                  <a:pt x="496" y="214"/>
                </a:lnTo>
                <a:lnTo>
                  <a:pt x="460" y="236"/>
                </a:lnTo>
                <a:lnTo>
                  <a:pt x="424" y="262"/>
                </a:lnTo>
                <a:lnTo>
                  <a:pt x="390" y="290"/>
                </a:lnTo>
                <a:lnTo>
                  <a:pt x="316" y="216"/>
                </a:lnTo>
                <a:lnTo>
                  <a:pt x="216" y="316"/>
                </a:lnTo>
                <a:lnTo>
                  <a:pt x="288" y="390"/>
                </a:lnTo>
                <a:lnTo>
                  <a:pt x="262" y="424"/>
                </a:lnTo>
                <a:lnTo>
                  <a:pt x="236" y="460"/>
                </a:lnTo>
                <a:lnTo>
                  <a:pt x="214" y="496"/>
                </a:lnTo>
                <a:lnTo>
                  <a:pt x="192" y="534"/>
                </a:lnTo>
                <a:lnTo>
                  <a:pt x="96" y="494"/>
                </a:lnTo>
                <a:lnTo>
                  <a:pt x="42" y="626"/>
                </a:lnTo>
                <a:lnTo>
                  <a:pt x="138" y="666"/>
                </a:lnTo>
                <a:lnTo>
                  <a:pt x="126" y="708"/>
                </a:lnTo>
                <a:lnTo>
                  <a:pt x="116" y="750"/>
                </a:lnTo>
                <a:lnTo>
                  <a:pt x="108" y="792"/>
                </a:lnTo>
                <a:lnTo>
                  <a:pt x="104" y="836"/>
                </a:lnTo>
                <a:lnTo>
                  <a:pt x="0" y="836"/>
                </a:lnTo>
                <a:lnTo>
                  <a:pt x="0" y="978"/>
                </a:lnTo>
                <a:lnTo>
                  <a:pt x="104" y="978"/>
                </a:lnTo>
                <a:lnTo>
                  <a:pt x="108" y="1022"/>
                </a:lnTo>
                <a:lnTo>
                  <a:pt x="116" y="1066"/>
                </a:lnTo>
                <a:lnTo>
                  <a:pt x="126" y="1108"/>
                </a:lnTo>
                <a:lnTo>
                  <a:pt x="138" y="1150"/>
                </a:lnTo>
                <a:lnTo>
                  <a:pt x="42" y="1190"/>
                </a:lnTo>
                <a:lnTo>
                  <a:pt x="96" y="1320"/>
                </a:lnTo>
                <a:lnTo>
                  <a:pt x="192" y="1280"/>
                </a:lnTo>
                <a:lnTo>
                  <a:pt x="214" y="1320"/>
                </a:lnTo>
                <a:lnTo>
                  <a:pt x="236" y="1356"/>
                </a:lnTo>
                <a:lnTo>
                  <a:pt x="262" y="1392"/>
                </a:lnTo>
                <a:lnTo>
                  <a:pt x="288" y="1426"/>
                </a:lnTo>
                <a:lnTo>
                  <a:pt x="216" y="1500"/>
                </a:lnTo>
                <a:lnTo>
                  <a:pt x="316" y="1600"/>
                </a:lnTo>
                <a:lnTo>
                  <a:pt x="390" y="1526"/>
                </a:lnTo>
                <a:lnTo>
                  <a:pt x="424" y="1554"/>
                </a:lnTo>
                <a:lnTo>
                  <a:pt x="460" y="1578"/>
                </a:lnTo>
                <a:lnTo>
                  <a:pt x="496" y="1602"/>
                </a:lnTo>
                <a:lnTo>
                  <a:pt x="534" y="1622"/>
                </a:lnTo>
                <a:lnTo>
                  <a:pt x="494" y="1718"/>
                </a:lnTo>
                <a:lnTo>
                  <a:pt x="626" y="1774"/>
                </a:lnTo>
                <a:lnTo>
                  <a:pt x="666" y="1678"/>
                </a:lnTo>
                <a:lnTo>
                  <a:pt x="706" y="1690"/>
                </a:lnTo>
                <a:lnTo>
                  <a:pt x="750" y="1698"/>
                </a:lnTo>
                <a:lnTo>
                  <a:pt x="792" y="1706"/>
                </a:lnTo>
                <a:lnTo>
                  <a:pt x="836" y="1712"/>
                </a:lnTo>
                <a:lnTo>
                  <a:pt x="836" y="1816"/>
                </a:lnTo>
                <a:lnTo>
                  <a:pt x="978" y="1816"/>
                </a:lnTo>
                <a:lnTo>
                  <a:pt x="978" y="1712"/>
                </a:lnTo>
                <a:lnTo>
                  <a:pt x="1022" y="1706"/>
                </a:lnTo>
                <a:lnTo>
                  <a:pt x="1066" y="1698"/>
                </a:lnTo>
                <a:lnTo>
                  <a:pt x="1108" y="1690"/>
                </a:lnTo>
                <a:lnTo>
                  <a:pt x="1150" y="1678"/>
                </a:lnTo>
                <a:lnTo>
                  <a:pt x="1188" y="1774"/>
                </a:lnTo>
                <a:lnTo>
                  <a:pt x="1320" y="1718"/>
                </a:lnTo>
                <a:lnTo>
                  <a:pt x="1280" y="1622"/>
                </a:lnTo>
                <a:lnTo>
                  <a:pt x="1318" y="1602"/>
                </a:lnTo>
                <a:lnTo>
                  <a:pt x="1356" y="1578"/>
                </a:lnTo>
                <a:lnTo>
                  <a:pt x="1392" y="1554"/>
                </a:lnTo>
                <a:lnTo>
                  <a:pt x="1426" y="1526"/>
                </a:lnTo>
                <a:lnTo>
                  <a:pt x="1498" y="1600"/>
                </a:lnTo>
                <a:lnTo>
                  <a:pt x="1600" y="1500"/>
                </a:lnTo>
                <a:lnTo>
                  <a:pt x="1526" y="1426"/>
                </a:lnTo>
                <a:lnTo>
                  <a:pt x="1552" y="1392"/>
                </a:lnTo>
                <a:lnTo>
                  <a:pt x="1578" y="1356"/>
                </a:lnTo>
                <a:lnTo>
                  <a:pt x="1602" y="1320"/>
                </a:lnTo>
                <a:lnTo>
                  <a:pt x="1622" y="1280"/>
                </a:lnTo>
                <a:lnTo>
                  <a:pt x="1718" y="1320"/>
                </a:lnTo>
                <a:lnTo>
                  <a:pt x="1774" y="1190"/>
                </a:lnTo>
                <a:lnTo>
                  <a:pt x="1678" y="1150"/>
                </a:lnTo>
                <a:lnTo>
                  <a:pt x="1688" y="1108"/>
                </a:lnTo>
                <a:lnTo>
                  <a:pt x="1698" y="1066"/>
                </a:lnTo>
                <a:lnTo>
                  <a:pt x="1706" y="1022"/>
                </a:lnTo>
                <a:lnTo>
                  <a:pt x="1710" y="978"/>
                </a:lnTo>
                <a:lnTo>
                  <a:pt x="1816" y="978"/>
                </a:lnTo>
                <a:close/>
                <a:moveTo>
                  <a:pt x="908" y="1614"/>
                </a:moveTo>
                <a:lnTo>
                  <a:pt x="908" y="1614"/>
                </a:lnTo>
                <a:lnTo>
                  <a:pt x="872" y="1612"/>
                </a:lnTo>
                <a:lnTo>
                  <a:pt x="836" y="1610"/>
                </a:lnTo>
                <a:lnTo>
                  <a:pt x="800" y="1606"/>
                </a:lnTo>
                <a:lnTo>
                  <a:pt x="766" y="1600"/>
                </a:lnTo>
                <a:lnTo>
                  <a:pt x="730" y="1592"/>
                </a:lnTo>
                <a:lnTo>
                  <a:pt x="698" y="1582"/>
                </a:lnTo>
                <a:lnTo>
                  <a:pt x="664" y="1570"/>
                </a:lnTo>
                <a:lnTo>
                  <a:pt x="632" y="1558"/>
                </a:lnTo>
                <a:lnTo>
                  <a:pt x="602" y="1544"/>
                </a:lnTo>
                <a:lnTo>
                  <a:pt x="570" y="1528"/>
                </a:lnTo>
                <a:lnTo>
                  <a:pt x="542" y="1512"/>
                </a:lnTo>
                <a:lnTo>
                  <a:pt x="512" y="1492"/>
                </a:lnTo>
                <a:lnTo>
                  <a:pt x="484" y="1474"/>
                </a:lnTo>
                <a:lnTo>
                  <a:pt x="458" y="1452"/>
                </a:lnTo>
                <a:lnTo>
                  <a:pt x="432" y="1430"/>
                </a:lnTo>
                <a:lnTo>
                  <a:pt x="408" y="1406"/>
                </a:lnTo>
                <a:lnTo>
                  <a:pt x="384" y="1382"/>
                </a:lnTo>
                <a:lnTo>
                  <a:pt x="362" y="1356"/>
                </a:lnTo>
                <a:lnTo>
                  <a:pt x="342" y="1330"/>
                </a:lnTo>
                <a:lnTo>
                  <a:pt x="322" y="1302"/>
                </a:lnTo>
                <a:lnTo>
                  <a:pt x="304" y="1274"/>
                </a:lnTo>
                <a:lnTo>
                  <a:pt x="286" y="1244"/>
                </a:lnTo>
                <a:lnTo>
                  <a:pt x="272" y="1214"/>
                </a:lnTo>
                <a:lnTo>
                  <a:pt x="256" y="1182"/>
                </a:lnTo>
                <a:lnTo>
                  <a:pt x="244" y="1150"/>
                </a:lnTo>
                <a:lnTo>
                  <a:pt x="234" y="1118"/>
                </a:lnTo>
                <a:lnTo>
                  <a:pt x="224" y="1084"/>
                </a:lnTo>
                <a:lnTo>
                  <a:pt x="216" y="1050"/>
                </a:lnTo>
                <a:lnTo>
                  <a:pt x="210" y="1016"/>
                </a:lnTo>
                <a:lnTo>
                  <a:pt x="206" y="980"/>
                </a:lnTo>
                <a:lnTo>
                  <a:pt x="202" y="944"/>
                </a:lnTo>
                <a:lnTo>
                  <a:pt x="202" y="908"/>
                </a:lnTo>
                <a:lnTo>
                  <a:pt x="202" y="872"/>
                </a:lnTo>
                <a:lnTo>
                  <a:pt x="206" y="836"/>
                </a:lnTo>
                <a:lnTo>
                  <a:pt x="210" y="800"/>
                </a:lnTo>
                <a:lnTo>
                  <a:pt x="216" y="766"/>
                </a:lnTo>
                <a:lnTo>
                  <a:pt x="224" y="732"/>
                </a:lnTo>
                <a:lnTo>
                  <a:pt x="234" y="698"/>
                </a:lnTo>
                <a:lnTo>
                  <a:pt x="244" y="664"/>
                </a:lnTo>
                <a:lnTo>
                  <a:pt x="256" y="632"/>
                </a:lnTo>
                <a:lnTo>
                  <a:pt x="272" y="602"/>
                </a:lnTo>
                <a:lnTo>
                  <a:pt x="286" y="572"/>
                </a:lnTo>
                <a:lnTo>
                  <a:pt x="304" y="542"/>
                </a:lnTo>
                <a:lnTo>
                  <a:pt x="322" y="512"/>
                </a:lnTo>
                <a:lnTo>
                  <a:pt x="342" y="486"/>
                </a:lnTo>
                <a:lnTo>
                  <a:pt x="362" y="458"/>
                </a:lnTo>
                <a:lnTo>
                  <a:pt x="384" y="432"/>
                </a:lnTo>
                <a:lnTo>
                  <a:pt x="408" y="408"/>
                </a:lnTo>
                <a:lnTo>
                  <a:pt x="432" y="386"/>
                </a:lnTo>
                <a:lnTo>
                  <a:pt x="458" y="362"/>
                </a:lnTo>
                <a:lnTo>
                  <a:pt x="484" y="342"/>
                </a:lnTo>
                <a:lnTo>
                  <a:pt x="512" y="322"/>
                </a:lnTo>
                <a:lnTo>
                  <a:pt x="542" y="304"/>
                </a:lnTo>
                <a:lnTo>
                  <a:pt x="570" y="286"/>
                </a:lnTo>
                <a:lnTo>
                  <a:pt x="602" y="272"/>
                </a:lnTo>
                <a:lnTo>
                  <a:pt x="632" y="258"/>
                </a:lnTo>
                <a:lnTo>
                  <a:pt x="664" y="244"/>
                </a:lnTo>
                <a:lnTo>
                  <a:pt x="698" y="234"/>
                </a:lnTo>
                <a:lnTo>
                  <a:pt x="730" y="224"/>
                </a:lnTo>
                <a:lnTo>
                  <a:pt x="766" y="216"/>
                </a:lnTo>
                <a:lnTo>
                  <a:pt x="800" y="210"/>
                </a:lnTo>
                <a:lnTo>
                  <a:pt x="836" y="206"/>
                </a:lnTo>
                <a:lnTo>
                  <a:pt x="872" y="202"/>
                </a:lnTo>
                <a:lnTo>
                  <a:pt x="908" y="202"/>
                </a:lnTo>
                <a:lnTo>
                  <a:pt x="944" y="202"/>
                </a:lnTo>
                <a:lnTo>
                  <a:pt x="980" y="206"/>
                </a:lnTo>
                <a:lnTo>
                  <a:pt x="1014" y="210"/>
                </a:lnTo>
                <a:lnTo>
                  <a:pt x="1050" y="216"/>
                </a:lnTo>
                <a:lnTo>
                  <a:pt x="1084" y="224"/>
                </a:lnTo>
                <a:lnTo>
                  <a:pt x="1118" y="234"/>
                </a:lnTo>
                <a:lnTo>
                  <a:pt x="1150" y="244"/>
                </a:lnTo>
                <a:lnTo>
                  <a:pt x="1182" y="258"/>
                </a:lnTo>
                <a:lnTo>
                  <a:pt x="1214" y="272"/>
                </a:lnTo>
                <a:lnTo>
                  <a:pt x="1244" y="286"/>
                </a:lnTo>
                <a:lnTo>
                  <a:pt x="1274" y="304"/>
                </a:lnTo>
                <a:lnTo>
                  <a:pt x="1302" y="322"/>
                </a:lnTo>
                <a:lnTo>
                  <a:pt x="1330" y="342"/>
                </a:lnTo>
                <a:lnTo>
                  <a:pt x="1356" y="362"/>
                </a:lnTo>
                <a:lnTo>
                  <a:pt x="1382" y="386"/>
                </a:lnTo>
                <a:lnTo>
                  <a:pt x="1406" y="408"/>
                </a:lnTo>
                <a:lnTo>
                  <a:pt x="1430" y="432"/>
                </a:lnTo>
                <a:lnTo>
                  <a:pt x="1452" y="458"/>
                </a:lnTo>
                <a:lnTo>
                  <a:pt x="1474" y="486"/>
                </a:lnTo>
                <a:lnTo>
                  <a:pt x="1492" y="512"/>
                </a:lnTo>
                <a:lnTo>
                  <a:pt x="1512" y="542"/>
                </a:lnTo>
                <a:lnTo>
                  <a:pt x="1528" y="572"/>
                </a:lnTo>
                <a:lnTo>
                  <a:pt x="1544" y="602"/>
                </a:lnTo>
                <a:lnTo>
                  <a:pt x="1558" y="632"/>
                </a:lnTo>
                <a:lnTo>
                  <a:pt x="1570" y="664"/>
                </a:lnTo>
                <a:lnTo>
                  <a:pt x="1582" y="698"/>
                </a:lnTo>
                <a:lnTo>
                  <a:pt x="1592" y="732"/>
                </a:lnTo>
                <a:lnTo>
                  <a:pt x="1598" y="766"/>
                </a:lnTo>
                <a:lnTo>
                  <a:pt x="1606" y="800"/>
                </a:lnTo>
                <a:lnTo>
                  <a:pt x="1610" y="836"/>
                </a:lnTo>
                <a:lnTo>
                  <a:pt x="1612" y="872"/>
                </a:lnTo>
                <a:lnTo>
                  <a:pt x="1614" y="908"/>
                </a:lnTo>
                <a:lnTo>
                  <a:pt x="1612" y="944"/>
                </a:lnTo>
                <a:lnTo>
                  <a:pt x="1610" y="980"/>
                </a:lnTo>
                <a:lnTo>
                  <a:pt x="1606" y="1016"/>
                </a:lnTo>
                <a:lnTo>
                  <a:pt x="1598" y="1050"/>
                </a:lnTo>
                <a:lnTo>
                  <a:pt x="1592" y="1084"/>
                </a:lnTo>
                <a:lnTo>
                  <a:pt x="1582" y="1118"/>
                </a:lnTo>
                <a:lnTo>
                  <a:pt x="1570" y="1150"/>
                </a:lnTo>
                <a:lnTo>
                  <a:pt x="1558" y="1182"/>
                </a:lnTo>
                <a:lnTo>
                  <a:pt x="1544" y="1214"/>
                </a:lnTo>
                <a:lnTo>
                  <a:pt x="1528" y="1244"/>
                </a:lnTo>
                <a:lnTo>
                  <a:pt x="1512" y="1274"/>
                </a:lnTo>
                <a:lnTo>
                  <a:pt x="1492" y="1302"/>
                </a:lnTo>
                <a:lnTo>
                  <a:pt x="1474" y="1330"/>
                </a:lnTo>
                <a:lnTo>
                  <a:pt x="1452" y="1356"/>
                </a:lnTo>
                <a:lnTo>
                  <a:pt x="1430" y="1382"/>
                </a:lnTo>
                <a:lnTo>
                  <a:pt x="1406" y="1406"/>
                </a:lnTo>
                <a:lnTo>
                  <a:pt x="1382" y="1430"/>
                </a:lnTo>
                <a:lnTo>
                  <a:pt x="1356" y="1452"/>
                </a:lnTo>
                <a:lnTo>
                  <a:pt x="1330" y="1474"/>
                </a:lnTo>
                <a:lnTo>
                  <a:pt x="1302" y="1492"/>
                </a:lnTo>
                <a:lnTo>
                  <a:pt x="1274" y="1512"/>
                </a:lnTo>
                <a:lnTo>
                  <a:pt x="1244" y="1528"/>
                </a:lnTo>
                <a:lnTo>
                  <a:pt x="1214" y="1544"/>
                </a:lnTo>
                <a:lnTo>
                  <a:pt x="1182" y="1558"/>
                </a:lnTo>
                <a:lnTo>
                  <a:pt x="1150" y="1570"/>
                </a:lnTo>
                <a:lnTo>
                  <a:pt x="1118" y="1582"/>
                </a:lnTo>
                <a:lnTo>
                  <a:pt x="1084" y="1592"/>
                </a:lnTo>
                <a:lnTo>
                  <a:pt x="1050" y="1600"/>
                </a:lnTo>
                <a:lnTo>
                  <a:pt x="1014" y="1606"/>
                </a:lnTo>
                <a:lnTo>
                  <a:pt x="980" y="1610"/>
                </a:lnTo>
                <a:lnTo>
                  <a:pt x="944" y="1612"/>
                </a:lnTo>
                <a:lnTo>
                  <a:pt x="908" y="1614"/>
                </a:lnTo>
                <a:close/>
              </a:path>
            </a:pathLst>
          </a:custGeom>
          <a:solidFill>
            <a:srgbClr val="808080">
              <a:alpha val="79999"/>
            </a:srgbClr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9050" cap="rnd">
                <a:solidFill>
                  <a:srgbClr val="000000"/>
                </a:solidFill>
                <a:prstDash val="sysDot"/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" name="Oval 680"/>
          <p:cNvSpPr>
            <a:spLocks noChangeArrowheads="1"/>
          </p:cNvSpPr>
          <p:nvPr/>
        </p:nvSpPr>
        <p:spPr bwMode="auto">
          <a:xfrm rot="21275257">
            <a:off x="7492188" y="4317013"/>
            <a:ext cx="1577975" cy="1577975"/>
          </a:xfrm>
          <a:prstGeom prst="ellipse">
            <a:avLst/>
          </a:prstGeom>
          <a:gradFill rotWithShape="1">
            <a:gsLst>
              <a:gs pos="0">
                <a:srgbClr val="0099CC"/>
              </a:gs>
              <a:gs pos="100000">
                <a:srgbClr val="007DA7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1905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5pPr>
            <a:lvl6pPr marL="25146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6pPr>
            <a:lvl7pPr marL="29718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7pPr>
            <a:lvl8pPr marL="34290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8pPr>
            <a:lvl9pPr marL="3886200" indent="-228600" eaLnBrk="0" fontAlgn="base" latinLnBrk="1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34" charset="-127"/>
                <a:ea typeface="굴림" panose="020B0600000101010101" pitchFamily="34" charset="-127"/>
              </a:defRPr>
            </a:lvl9pPr>
          </a:lstStyle>
          <a:p>
            <a:pPr eaLnBrk="1" hangingPunct="1"/>
            <a:endParaRPr lang="ko-KR" altLang="en-US"/>
          </a:p>
        </p:txBody>
      </p:sp>
      <p:sp>
        <p:nvSpPr>
          <p:cNvPr id="13" name="Arc 681"/>
          <p:cNvSpPr>
            <a:spLocks/>
          </p:cNvSpPr>
          <p:nvPr/>
        </p:nvSpPr>
        <p:spPr bwMode="auto">
          <a:xfrm rot="7501686">
            <a:off x="5578457" y="3886007"/>
            <a:ext cx="1906587" cy="1549400"/>
          </a:xfrm>
          <a:custGeom>
            <a:avLst/>
            <a:gdLst>
              <a:gd name="T0" fmla="*/ 115621791 w 21600"/>
              <a:gd name="T1" fmla="*/ 0 h 15695"/>
              <a:gd name="T2" fmla="*/ 168290462 w 21600"/>
              <a:gd name="T3" fmla="*/ 152955741 h 15695"/>
              <a:gd name="T4" fmla="*/ 0 w 21600"/>
              <a:gd name="T5" fmla="*/ 152955741 h 15695"/>
              <a:gd name="T6" fmla="*/ 0 60000 65536"/>
              <a:gd name="T7" fmla="*/ 0 60000 65536"/>
              <a:gd name="T8" fmla="*/ 0 60000 65536"/>
              <a:gd name="T9" fmla="*/ 0 w 21600"/>
              <a:gd name="T10" fmla="*/ 0 h 15695"/>
              <a:gd name="T11" fmla="*/ 21600 w 21600"/>
              <a:gd name="T12" fmla="*/ 15695 h 15695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15695" fill="none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</a:path>
              <a:path w="21600" h="15695" stroke="0" extrusionOk="0">
                <a:moveTo>
                  <a:pt x="14840" y="-1"/>
                </a:moveTo>
                <a:cubicBezTo>
                  <a:pt x="19155" y="4079"/>
                  <a:pt x="21600" y="9756"/>
                  <a:pt x="21600" y="15695"/>
                </a:cubicBezTo>
                <a:lnTo>
                  <a:pt x="0" y="15695"/>
                </a:lnTo>
                <a:lnTo>
                  <a:pt x="14840" y="-1"/>
                </a:lnTo>
                <a:close/>
              </a:path>
            </a:pathLst>
          </a:custGeom>
          <a:noFill/>
          <a:ln w="76200">
            <a:solidFill>
              <a:srgbClr val="008FBF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Arc 683"/>
          <p:cNvSpPr>
            <a:spLocks/>
          </p:cNvSpPr>
          <p:nvPr/>
        </p:nvSpPr>
        <p:spPr bwMode="auto">
          <a:xfrm rot="256945">
            <a:off x="8455801" y="3021613"/>
            <a:ext cx="620712" cy="898525"/>
          </a:xfrm>
          <a:custGeom>
            <a:avLst/>
            <a:gdLst>
              <a:gd name="T0" fmla="*/ 2673113 w 21600"/>
              <a:gd name="T1" fmla="*/ 0 h 31203"/>
              <a:gd name="T2" fmla="*/ 15875916 w 21600"/>
              <a:gd name="T3" fmla="*/ 25874024 h 31203"/>
              <a:gd name="T4" fmla="*/ 0 w 21600"/>
              <a:gd name="T5" fmla="*/ 17708743 h 31203"/>
              <a:gd name="T6" fmla="*/ 0 60000 65536"/>
              <a:gd name="T7" fmla="*/ 0 60000 65536"/>
              <a:gd name="T8" fmla="*/ 0 60000 65536"/>
              <a:gd name="T9" fmla="*/ 0 w 21600"/>
              <a:gd name="T10" fmla="*/ 0 h 31203"/>
              <a:gd name="T11" fmla="*/ 21600 w 21600"/>
              <a:gd name="T12" fmla="*/ 31203 h 3120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31203" fill="none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</a:path>
              <a:path w="21600" h="31203" stroke="0" extrusionOk="0">
                <a:moveTo>
                  <a:pt x="3237" y="-1"/>
                </a:moveTo>
                <a:cubicBezTo>
                  <a:pt x="13795" y="1600"/>
                  <a:pt x="21600" y="10676"/>
                  <a:pt x="21600" y="21356"/>
                </a:cubicBezTo>
                <a:cubicBezTo>
                  <a:pt x="21600" y="24780"/>
                  <a:pt x="20785" y="28155"/>
                  <a:pt x="19224" y="31202"/>
                </a:cubicBezTo>
                <a:lnTo>
                  <a:pt x="0" y="21356"/>
                </a:lnTo>
                <a:lnTo>
                  <a:pt x="3237" y="-1"/>
                </a:lnTo>
                <a:close/>
              </a:path>
            </a:pathLst>
          </a:custGeom>
          <a:noFill/>
          <a:ln w="76200">
            <a:solidFill>
              <a:srgbClr val="905603"/>
            </a:solidFill>
            <a:prstDash val="solid"/>
            <a:round/>
            <a:headEnd w="lg" len="lg"/>
            <a:tailEnd type="triangle" w="lg" len="lg"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010102" y="2999692"/>
            <a:ext cx="2061287" cy="1112083"/>
            <a:chOff x="6780213" y="3556000"/>
            <a:chExt cx="582613" cy="314325"/>
          </a:xfrm>
          <a:solidFill>
            <a:schemeClr val="bg1"/>
          </a:solidFill>
        </p:grpSpPr>
        <p:sp>
          <p:nvSpPr>
            <p:cNvPr id="16" name="Freeform 4021"/>
            <p:cNvSpPr>
              <a:spLocks noEditPoints="1"/>
            </p:cNvSpPr>
            <p:nvPr/>
          </p:nvSpPr>
          <p:spPr bwMode="auto">
            <a:xfrm>
              <a:off x="6826251" y="3781425"/>
              <a:ext cx="93663" cy="88900"/>
            </a:xfrm>
            <a:custGeom>
              <a:avLst/>
              <a:gdLst>
                <a:gd name="T0" fmla="*/ 0 w 25"/>
                <a:gd name="T1" fmla="*/ 12 h 24"/>
                <a:gd name="T2" fmla="*/ 12 w 25"/>
                <a:gd name="T3" fmla="*/ 24 h 24"/>
                <a:gd name="T4" fmla="*/ 25 w 25"/>
                <a:gd name="T5" fmla="*/ 12 h 24"/>
                <a:gd name="T6" fmla="*/ 12 w 25"/>
                <a:gd name="T7" fmla="*/ 0 h 24"/>
                <a:gd name="T8" fmla="*/ 0 w 25"/>
                <a:gd name="T9" fmla="*/ 12 h 24"/>
                <a:gd name="T10" fmla="*/ 9 w 25"/>
                <a:gd name="T11" fmla="*/ 12 h 24"/>
                <a:gd name="T12" fmla="*/ 12 w 25"/>
                <a:gd name="T13" fmla="*/ 9 h 24"/>
                <a:gd name="T14" fmla="*/ 16 w 25"/>
                <a:gd name="T15" fmla="*/ 12 h 24"/>
                <a:gd name="T16" fmla="*/ 12 w 25"/>
                <a:gd name="T17" fmla="*/ 16 h 24"/>
                <a:gd name="T18" fmla="*/ 9 w 25"/>
                <a:gd name="T19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24">
                  <a:moveTo>
                    <a:pt x="0" y="12"/>
                  </a:moveTo>
                  <a:cubicBezTo>
                    <a:pt x="0" y="19"/>
                    <a:pt x="6" y="24"/>
                    <a:pt x="12" y="24"/>
                  </a:cubicBezTo>
                  <a:cubicBezTo>
                    <a:pt x="19" y="24"/>
                    <a:pt x="25" y="19"/>
                    <a:pt x="25" y="12"/>
                  </a:cubicBezTo>
                  <a:cubicBezTo>
                    <a:pt x="25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lose/>
                  <a:moveTo>
                    <a:pt x="9" y="12"/>
                  </a:moveTo>
                  <a:cubicBezTo>
                    <a:pt x="9" y="10"/>
                    <a:pt x="10" y="9"/>
                    <a:pt x="12" y="9"/>
                  </a:cubicBezTo>
                  <a:cubicBezTo>
                    <a:pt x="14" y="9"/>
                    <a:pt x="16" y="10"/>
                    <a:pt x="16" y="12"/>
                  </a:cubicBezTo>
                  <a:cubicBezTo>
                    <a:pt x="16" y="14"/>
                    <a:pt x="14" y="16"/>
                    <a:pt x="12" y="16"/>
                  </a:cubicBezTo>
                  <a:cubicBezTo>
                    <a:pt x="10" y="16"/>
                    <a:pt x="9" y="14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4022"/>
            <p:cNvSpPr>
              <a:spLocks noEditPoints="1"/>
            </p:cNvSpPr>
            <p:nvPr/>
          </p:nvSpPr>
          <p:spPr bwMode="auto">
            <a:xfrm>
              <a:off x="6780213" y="3627438"/>
              <a:ext cx="398463" cy="195262"/>
            </a:xfrm>
            <a:custGeom>
              <a:avLst/>
              <a:gdLst>
                <a:gd name="T0" fmla="*/ 5 w 106"/>
                <a:gd name="T1" fmla="*/ 47 h 52"/>
                <a:gd name="T2" fmla="*/ 9 w 106"/>
                <a:gd name="T3" fmla="*/ 50 h 52"/>
                <a:gd name="T4" fmla="*/ 25 w 106"/>
                <a:gd name="T5" fmla="*/ 37 h 52"/>
                <a:gd name="T6" fmla="*/ 40 w 106"/>
                <a:gd name="T7" fmla="*/ 50 h 52"/>
                <a:gd name="T8" fmla="*/ 69 w 106"/>
                <a:gd name="T9" fmla="*/ 50 h 52"/>
                <a:gd name="T10" fmla="*/ 84 w 106"/>
                <a:gd name="T11" fmla="*/ 37 h 52"/>
                <a:gd name="T12" fmla="*/ 100 w 106"/>
                <a:gd name="T13" fmla="*/ 51 h 52"/>
                <a:gd name="T14" fmla="*/ 106 w 106"/>
                <a:gd name="T15" fmla="*/ 45 h 52"/>
                <a:gd name="T16" fmla="*/ 83 w 106"/>
                <a:gd name="T17" fmla="*/ 7 h 52"/>
                <a:gd name="T18" fmla="*/ 32 w 106"/>
                <a:gd name="T19" fmla="*/ 21 h 52"/>
                <a:gd name="T20" fmla="*/ 5 w 106"/>
                <a:gd name="T21" fmla="*/ 47 h 52"/>
                <a:gd name="T22" fmla="*/ 72 w 106"/>
                <a:gd name="T23" fmla="*/ 22 h 52"/>
                <a:gd name="T24" fmla="*/ 72 w 106"/>
                <a:gd name="T25" fmla="*/ 9 h 52"/>
                <a:gd name="T26" fmla="*/ 96 w 106"/>
                <a:gd name="T27" fmla="*/ 22 h 52"/>
                <a:gd name="T28" fmla="*/ 72 w 106"/>
                <a:gd name="T29" fmla="*/ 22 h 52"/>
                <a:gd name="T30" fmla="*/ 40 w 106"/>
                <a:gd name="T31" fmla="*/ 22 h 52"/>
                <a:gd name="T32" fmla="*/ 62 w 106"/>
                <a:gd name="T33" fmla="*/ 9 h 52"/>
                <a:gd name="T34" fmla="*/ 68 w 106"/>
                <a:gd name="T35" fmla="*/ 9 h 52"/>
                <a:gd name="T36" fmla="*/ 68 w 106"/>
                <a:gd name="T37" fmla="*/ 22 h 52"/>
                <a:gd name="T38" fmla="*/ 40 w 106"/>
                <a:gd name="T39" fmla="*/ 2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6" h="52">
                  <a:moveTo>
                    <a:pt x="5" y="47"/>
                  </a:moveTo>
                  <a:cubicBezTo>
                    <a:pt x="5" y="48"/>
                    <a:pt x="5" y="50"/>
                    <a:pt x="9" y="50"/>
                  </a:cubicBezTo>
                  <a:cubicBezTo>
                    <a:pt x="10" y="43"/>
                    <a:pt x="17" y="37"/>
                    <a:pt x="25" y="37"/>
                  </a:cubicBezTo>
                  <a:cubicBezTo>
                    <a:pt x="32" y="37"/>
                    <a:pt x="39" y="43"/>
                    <a:pt x="40" y="50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70" y="43"/>
                    <a:pt x="76" y="37"/>
                    <a:pt x="84" y="37"/>
                  </a:cubicBezTo>
                  <a:cubicBezTo>
                    <a:pt x="92" y="37"/>
                    <a:pt x="99" y="43"/>
                    <a:pt x="100" y="51"/>
                  </a:cubicBezTo>
                  <a:cubicBezTo>
                    <a:pt x="102" y="51"/>
                    <a:pt x="106" y="52"/>
                    <a:pt x="106" y="45"/>
                  </a:cubicBezTo>
                  <a:cubicBezTo>
                    <a:pt x="106" y="37"/>
                    <a:pt x="106" y="13"/>
                    <a:pt x="83" y="7"/>
                  </a:cubicBezTo>
                  <a:cubicBezTo>
                    <a:pt x="60" y="0"/>
                    <a:pt x="41" y="6"/>
                    <a:pt x="32" y="21"/>
                  </a:cubicBezTo>
                  <a:cubicBezTo>
                    <a:pt x="32" y="21"/>
                    <a:pt x="0" y="26"/>
                    <a:pt x="5" y="47"/>
                  </a:cubicBezTo>
                  <a:close/>
                  <a:moveTo>
                    <a:pt x="72" y="22"/>
                  </a:moveTo>
                  <a:cubicBezTo>
                    <a:pt x="72" y="9"/>
                    <a:pt x="72" y="9"/>
                    <a:pt x="72" y="9"/>
                  </a:cubicBezTo>
                  <a:cubicBezTo>
                    <a:pt x="83" y="10"/>
                    <a:pt x="92" y="14"/>
                    <a:pt x="96" y="22"/>
                  </a:cubicBezTo>
                  <a:lnTo>
                    <a:pt x="72" y="22"/>
                  </a:lnTo>
                  <a:close/>
                  <a:moveTo>
                    <a:pt x="40" y="22"/>
                  </a:moveTo>
                  <a:cubicBezTo>
                    <a:pt x="40" y="22"/>
                    <a:pt x="45" y="9"/>
                    <a:pt x="62" y="9"/>
                  </a:cubicBezTo>
                  <a:cubicBezTo>
                    <a:pt x="64" y="9"/>
                    <a:pt x="66" y="9"/>
                    <a:pt x="68" y="9"/>
                  </a:cubicBezTo>
                  <a:cubicBezTo>
                    <a:pt x="68" y="22"/>
                    <a:pt x="68" y="22"/>
                    <a:pt x="68" y="22"/>
                  </a:cubicBezTo>
                  <a:lnTo>
                    <a:pt x="4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4023"/>
            <p:cNvSpPr>
              <a:spLocks/>
            </p:cNvSpPr>
            <p:nvPr/>
          </p:nvSpPr>
          <p:spPr bwMode="auto">
            <a:xfrm>
              <a:off x="7159626" y="3668713"/>
              <a:ext cx="176213" cy="107950"/>
            </a:xfrm>
            <a:custGeom>
              <a:avLst/>
              <a:gdLst>
                <a:gd name="T0" fmla="*/ 2 w 47"/>
                <a:gd name="T1" fmla="*/ 29 h 29"/>
                <a:gd name="T2" fmla="*/ 4 w 47"/>
                <a:gd name="T3" fmla="*/ 27 h 29"/>
                <a:gd name="T4" fmla="*/ 25 w 47"/>
                <a:gd name="T5" fmla="*/ 20 h 29"/>
                <a:gd name="T6" fmla="*/ 42 w 47"/>
                <a:gd name="T7" fmla="*/ 19 h 29"/>
                <a:gd name="T8" fmla="*/ 47 w 47"/>
                <a:gd name="T9" fmla="*/ 2 h 29"/>
                <a:gd name="T10" fmla="*/ 45 w 47"/>
                <a:gd name="T11" fmla="*/ 0 h 29"/>
                <a:gd name="T12" fmla="*/ 43 w 47"/>
                <a:gd name="T13" fmla="*/ 2 h 29"/>
                <a:gd name="T14" fmla="*/ 40 w 47"/>
                <a:gd name="T15" fmla="*/ 16 h 29"/>
                <a:gd name="T16" fmla="*/ 26 w 47"/>
                <a:gd name="T17" fmla="*/ 16 h 29"/>
                <a:gd name="T18" fmla="*/ 0 w 47"/>
                <a:gd name="T19" fmla="*/ 26 h 29"/>
                <a:gd name="T20" fmla="*/ 1 w 47"/>
                <a:gd name="T21" fmla="*/ 29 h 29"/>
                <a:gd name="T22" fmla="*/ 2 w 47"/>
                <a:gd name="T23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7" h="29">
                  <a:moveTo>
                    <a:pt x="2" y="29"/>
                  </a:moveTo>
                  <a:cubicBezTo>
                    <a:pt x="2" y="29"/>
                    <a:pt x="3" y="28"/>
                    <a:pt x="4" y="27"/>
                  </a:cubicBezTo>
                  <a:cubicBezTo>
                    <a:pt x="7" y="16"/>
                    <a:pt x="16" y="18"/>
                    <a:pt x="25" y="20"/>
                  </a:cubicBezTo>
                  <a:cubicBezTo>
                    <a:pt x="31" y="21"/>
                    <a:pt x="38" y="23"/>
                    <a:pt x="42" y="19"/>
                  </a:cubicBezTo>
                  <a:cubicBezTo>
                    <a:pt x="46" y="16"/>
                    <a:pt x="47" y="11"/>
                    <a:pt x="47" y="2"/>
                  </a:cubicBezTo>
                  <a:cubicBezTo>
                    <a:pt x="47" y="1"/>
                    <a:pt x="46" y="0"/>
                    <a:pt x="45" y="0"/>
                  </a:cubicBezTo>
                  <a:cubicBezTo>
                    <a:pt x="44" y="0"/>
                    <a:pt x="43" y="1"/>
                    <a:pt x="43" y="2"/>
                  </a:cubicBezTo>
                  <a:cubicBezTo>
                    <a:pt x="43" y="9"/>
                    <a:pt x="42" y="14"/>
                    <a:pt x="40" y="16"/>
                  </a:cubicBezTo>
                  <a:cubicBezTo>
                    <a:pt x="37" y="18"/>
                    <a:pt x="31" y="17"/>
                    <a:pt x="26" y="16"/>
                  </a:cubicBezTo>
                  <a:cubicBezTo>
                    <a:pt x="16" y="14"/>
                    <a:pt x="5" y="12"/>
                    <a:pt x="0" y="26"/>
                  </a:cubicBezTo>
                  <a:cubicBezTo>
                    <a:pt x="0" y="27"/>
                    <a:pt x="0" y="28"/>
                    <a:pt x="1" y="29"/>
                  </a:cubicBezTo>
                  <a:cubicBezTo>
                    <a:pt x="1" y="29"/>
                    <a:pt x="1" y="29"/>
                    <a:pt x="2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4024"/>
            <p:cNvSpPr>
              <a:spLocks/>
            </p:cNvSpPr>
            <p:nvPr/>
          </p:nvSpPr>
          <p:spPr bwMode="auto">
            <a:xfrm>
              <a:off x="7283451" y="3556000"/>
              <a:ext cx="79375" cy="131762"/>
            </a:xfrm>
            <a:custGeom>
              <a:avLst/>
              <a:gdLst>
                <a:gd name="T0" fmla="*/ 5 w 21"/>
                <a:gd name="T1" fmla="*/ 2 h 35"/>
                <a:gd name="T2" fmla="*/ 6 w 21"/>
                <a:gd name="T3" fmla="*/ 10 h 35"/>
                <a:gd name="T4" fmla="*/ 9 w 21"/>
                <a:gd name="T5" fmla="*/ 10 h 35"/>
                <a:gd name="T6" fmla="*/ 11 w 21"/>
                <a:gd name="T7" fmla="*/ 10 h 35"/>
                <a:gd name="T8" fmla="*/ 15 w 21"/>
                <a:gd name="T9" fmla="*/ 9 h 35"/>
                <a:gd name="T10" fmla="*/ 15 w 21"/>
                <a:gd name="T11" fmla="*/ 1 h 35"/>
                <a:gd name="T12" fmla="*/ 16 w 21"/>
                <a:gd name="T13" fmla="*/ 0 h 35"/>
                <a:gd name="T14" fmla="*/ 17 w 21"/>
                <a:gd name="T15" fmla="*/ 1 h 35"/>
                <a:gd name="T16" fmla="*/ 18 w 21"/>
                <a:gd name="T17" fmla="*/ 9 h 35"/>
                <a:gd name="T18" fmla="*/ 21 w 21"/>
                <a:gd name="T19" fmla="*/ 9 h 35"/>
                <a:gd name="T20" fmla="*/ 21 w 21"/>
                <a:gd name="T21" fmla="*/ 17 h 35"/>
                <a:gd name="T22" fmla="*/ 16 w 21"/>
                <a:gd name="T23" fmla="*/ 24 h 35"/>
                <a:gd name="T24" fmla="*/ 15 w 21"/>
                <a:gd name="T25" fmla="*/ 33 h 35"/>
                <a:gd name="T26" fmla="*/ 10 w 21"/>
                <a:gd name="T27" fmla="*/ 34 h 35"/>
                <a:gd name="T28" fmla="*/ 6 w 21"/>
                <a:gd name="T29" fmla="*/ 24 h 35"/>
                <a:gd name="T30" fmla="*/ 1 w 21"/>
                <a:gd name="T31" fmla="*/ 18 h 35"/>
                <a:gd name="T32" fmla="*/ 0 w 21"/>
                <a:gd name="T33" fmla="*/ 10 h 35"/>
                <a:gd name="T34" fmla="*/ 3 w 21"/>
                <a:gd name="T35" fmla="*/ 10 h 35"/>
                <a:gd name="T36" fmla="*/ 2 w 21"/>
                <a:gd name="T37" fmla="*/ 2 h 35"/>
                <a:gd name="T38" fmla="*/ 4 w 21"/>
                <a:gd name="T39" fmla="*/ 1 h 35"/>
                <a:gd name="T40" fmla="*/ 5 w 21"/>
                <a:gd name="T41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" h="35">
                  <a:moveTo>
                    <a:pt x="5" y="2"/>
                  </a:moveTo>
                  <a:cubicBezTo>
                    <a:pt x="6" y="10"/>
                    <a:pt x="6" y="10"/>
                    <a:pt x="6" y="10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5" y="0"/>
                    <a:pt x="16" y="0"/>
                  </a:cubicBezTo>
                  <a:cubicBezTo>
                    <a:pt x="17" y="0"/>
                    <a:pt x="17" y="0"/>
                    <a:pt x="17" y="1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15"/>
                    <a:pt x="21" y="17"/>
                  </a:cubicBezTo>
                  <a:cubicBezTo>
                    <a:pt x="21" y="19"/>
                    <a:pt x="20" y="21"/>
                    <a:pt x="16" y="24"/>
                  </a:cubicBezTo>
                  <a:cubicBezTo>
                    <a:pt x="16" y="25"/>
                    <a:pt x="16" y="32"/>
                    <a:pt x="15" y="33"/>
                  </a:cubicBezTo>
                  <a:cubicBezTo>
                    <a:pt x="13" y="35"/>
                    <a:pt x="11" y="35"/>
                    <a:pt x="10" y="34"/>
                  </a:cubicBezTo>
                  <a:cubicBezTo>
                    <a:pt x="7" y="32"/>
                    <a:pt x="6" y="24"/>
                    <a:pt x="6" y="24"/>
                  </a:cubicBezTo>
                  <a:cubicBezTo>
                    <a:pt x="3" y="22"/>
                    <a:pt x="2" y="21"/>
                    <a:pt x="1" y="18"/>
                  </a:cubicBezTo>
                  <a:cubicBezTo>
                    <a:pt x="0" y="16"/>
                    <a:pt x="0" y="10"/>
                    <a:pt x="0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1"/>
                    <a:pt x="4" y="1"/>
                  </a:cubicBezTo>
                  <a:cubicBezTo>
                    <a:pt x="4" y="1"/>
                    <a:pt x="5" y="1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4025"/>
            <p:cNvSpPr>
              <a:spLocks noEditPoints="1"/>
            </p:cNvSpPr>
            <p:nvPr/>
          </p:nvSpPr>
          <p:spPr bwMode="auto">
            <a:xfrm>
              <a:off x="7050088" y="3781425"/>
              <a:ext cx="95250" cy="88900"/>
            </a:xfrm>
            <a:custGeom>
              <a:avLst/>
              <a:gdLst>
                <a:gd name="T0" fmla="*/ 0 w 25"/>
                <a:gd name="T1" fmla="*/ 12 h 24"/>
                <a:gd name="T2" fmla="*/ 12 w 25"/>
                <a:gd name="T3" fmla="*/ 24 h 24"/>
                <a:gd name="T4" fmla="*/ 25 w 25"/>
                <a:gd name="T5" fmla="*/ 12 h 24"/>
                <a:gd name="T6" fmla="*/ 12 w 25"/>
                <a:gd name="T7" fmla="*/ 0 h 24"/>
                <a:gd name="T8" fmla="*/ 0 w 25"/>
                <a:gd name="T9" fmla="*/ 12 h 24"/>
                <a:gd name="T10" fmla="*/ 9 w 25"/>
                <a:gd name="T11" fmla="*/ 12 h 24"/>
                <a:gd name="T12" fmla="*/ 12 w 25"/>
                <a:gd name="T13" fmla="*/ 9 h 24"/>
                <a:gd name="T14" fmla="*/ 16 w 25"/>
                <a:gd name="T15" fmla="*/ 12 h 24"/>
                <a:gd name="T16" fmla="*/ 12 w 25"/>
                <a:gd name="T17" fmla="*/ 16 h 24"/>
                <a:gd name="T18" fmla="*/ 9 w 25"/>
                <a:gd name="T19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24">
                  <a:moveTo>
                    <a:pt x="0" y="12"/>
                  </a:moveTo>
                  <a:cubicBezTo>
                    <a:pt x="0" y="19"/>
                    <a:pt x="6" y="24"/>
                    <a:pt x="12" y="24"/>
                  </a:cubicBezTo>
                  <a:cubicBezTo>
                    <a:pt x="19" y="24"/>
                    <a:pt x="25" y="19"/>
                    <a:pt x="25" y="12"/>
                  </a:cubicBezTo>
                  <a:cubicBezTo>
                    <a:pt x="25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lose/>
                  <a:moveTo>
                    <a:pt x="9" y="12"/>
                  </a:moveTo>
                  <a:cubicBezTo>
                    <a:pt x="9" y="10"/>
                    <a:pt x="10" y="9"/>
                    <a:pt x="12" y="9"/>
                  </a:cubicBezTo>
                  <a:cubicBezTo>
                    <a:pt x="14" y="9"/>
                    <a:pt x="16" y="10"/>
                    <a:pt x="16" y="12"/>
                  </a:cubicBezTo>
                  <a:cubicBezTo>
                    <a:pt x="16" y="14"/>
                    <a:pt x="14" y="16"/>
                    <a:pt x="12" y="16"/>
                  </a:cubicBezTo>
                  <a:cubicBezTo>
                    <a:pt x="10" y="16"/>
                    <a:pt x="9" y="14"/>
                    <a:pt x="9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820414" y="4805528"/>
            <a:ext cx="974377" cy="567681"/>
            <a:chOff x="6983413" y="2925763"/>
            <a:chExt cx="547688" cy="319088"/>
          </a:xfrm>
          <a:solidFill>
            <a:schemeClr val="bg1"/>
          </a:solidFill>
        </p:grpSpPr>
        <p:sp>
          <p:nvSpPr>
            <p:cNvPr id="22" name="Freeform 3843"/>
            <p:cNvSpPr>
              <a:spLocks/>
            </p:cNvSpPr>
            <p:nvPr/>
          </p:nvSpPr>
          <p:spPr bwMode="auto">
            <a:xfrm>
              <a:off x="7286626" y="2959101"/>
              <a:ext cx="104775" cy="150813"/>
            </a:xfrm>
            <a:custGeom>
              <a:avLst/>
              <a:gdLst>
                <a:gd name="T0" fmla="*/ 4 w 28"/>
                <a:gd name="T1" fmla="*/ 40 h 40"/>
                <a:gd name="T2" fmla="*/ 2 w 28"/>
                <a:gd name="T3" fmla="*/ 40 h 40"/>
                <a:gd name="T4" fmla="*/ 1 w 28"/>
                <a:gd name="T5" fmla="*/ 35 h 40"/>
                <a:gd name="T6" fmla="*/ 21 w 28"/>
                <a:gd name="T7" fmla="*/ 2 h 40"/>
                <a:gd name="T8" fmla="*/ 26 w 28"/>
                <a:gd name="T9" fmla="*/ 1 h 40"/>
                <a:gd name="T10" fmla="*/ 27 w 28"/>
                <a:gd name="T11" fmla="*/ 5 h 40"/>
                <a:gd name="T12" fmla="*/ 7 w 28"/>
                <a:gd name="T13" fmla="*/ 39 h 40"/>
                <a:gd name="T14" fmla="*/ 4 w 28"/>
                <a:gd name="T1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8" h="40">
                  <a:moveTo>
                    <a:pt x="4" y="40"/>
                  </a:moveTo>
                  <a:cubicBezTo>
                    <a:pt x="4" y="40"/>
                    <a:pt x="3" y="40"/>
                    <a:pt x="2" y="40"/>
                  </a:cubicBezTo>
                  <a:cubicBezTo>
                    <a:pt x="1" y="39"/>
                    <a:pt x="0" y="37"/>
                    <a:pt x="1" y="35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2" y="0"/>
                    <a:pt x="24" y="0"/>
                    <a:pt x="26" y="1"/>
                  </a:cubicBezTo>
                  <a:cubicBezTo>
                    <a:pt x="28" y="2"/>
                    <a:pt x="28" y="4"/>
                    <a:pt x="27" y="5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40"/>
                    <a:pt x="5" y="40"/>
                    <a:pt x="4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3844"/>
            <p:cNvSpPr>
              <a:spLocks/>
            </p:cNvSpPr>
            <p:nvPr/>
          </p:nvSpPr>
          <p:spPr bwMode="auto">
            <a:xfrm>
              <a:off x="7316788" y="2952751"/>
              <a:ext cx="109538" cy="25400"/>
            </a:xfrm>
            <a:custGeom>
              <a:avLst/>
              <a:gdLst>
                <a:gd name="T0" fmla="*/ 26 w 29"/>
                <a:gd name="T1" fmla="*/ 7 h 7"/>
                <a:gd name="T2" fmla="*/ 4 w 29"/>
                <a:gd name="T3" fmla="*/ 7 h 7"/>
                <a:gd name="T4" fmla="*/ 0 w 29"/>
                <a:gd name="T5" fmla="*/ 4 h 7"/>
                <a:gd name="T6" fmla="*/ 4 w 29"/>
                <a:gd name="T7" fmla="*/ 0 h 7"/>
                <a:gd name="T8" fmla="*/ 26 w 29"/>
                <a:gd name="T9" fmla="*/ 0 h 7"/>
                <a:gd name="T10" fmla="*/ 29 w 29"/>
                <a:gd name="T11" fmla="*/ 4 h 7"/>
                <a:gd name="T12" fmla="*/ 26 w 29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7">
                  <a:moveTo>
                    <a:pt x="26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5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8" y="0"/>
                    <a:pt x="29" y="2"/>
                    <a:pt x="29" y="4"/>
                  </a:cubicBezTo>
                  <a:cubicBezTo>
                    <a:pt x="29" y="5"/>
                    <a:pt x="28" y="7"/>
                    <a:pt x="2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3845"/>
            <p:cNvSpPr>
              <a:spLocks/>
            </p:cNvSpPr>
            <p:nvPr/>
          </p:nvSpPr>
          <p:spPr bwMode="auto">
            <a:xfrm>
              <a:off x="7129463" y="2925763"/>
              <a:ext cx="101600" cy="90488"/>
            </a:xfrm>
            <a:custGeom>
              <a:avLst/>
              <a:gdLst>
                <a:gd name="T0" fmla="*/ 10 w 27"/>
                <a:gd name="T1" fmla="*/ 24 h 24"/>
                <a:gd name="T2" fmla="*/ 7 w 27"/>
                <a:gd name="T3" fmla="*/ 22 h 24"/>
                <a:gd name="T4" fmla="*/ 1 w 27"/>
                <a:gd name="T5" fmla="*/ 9 h 24"/>
                <a:gd name="T6" fmla="*/ 1 w 27"/>
                <a:gd name="T7" fmla="*/ 6 h 24"/>
                <a:gd name="T8" fmla="*/ 3 w 27"/>
                <a:gd name="T9" fmla="*/ 4 h 24"/>
                <a:gd name="T10" fmla="*/ 22 w 27"/>
                <a:gd name="T11" fmla="*/ 1 h 24"/>
                <a:gd name="T12" fmla="*/ 26 w 27"/>
                <a:gd name="T13" fmla="*/ 3 h 24"/>
                <a:gd name="T14" fmla="*/ 24 w 27"/>
                <a:gd name="T15" fmla="*/ 7 h 24"/>
                <a:gd name="T16" fmla="*/ 9 w 27"/>
                <a:gd name="T17" fmla="*/ 10 h 24"/>
                <a:gd name="T18" fmla="*/ 13 w 27"/>
                <a:gd name="T19" fmla="*/ 19 h 24"/>
                <a:gd name="T20" fmla="*/ 11 w 27"/>
                <a:gd name="T21" fmla="*/ 23 h 24"/>
                <a:gd name="T22" fmla="*/ 10 w 27"/>
                <a:gd name="T2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" h="24">
                  <a:moveTo>
                    <a:pt x="10" y="24"/>
                  </a:moveTo>
                  <a:cubicBezTo>
                    <a:pt x="8" y="24"/>
                    <a:pt x="7" y="23"/>
                    <a:pt x="7" y="22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8"/>
                    <a:pt x="0" y="7"/>
                    <a:pt x="1" y="6"/>
                  </a:cubicBezTo>
                  <a:cubicBezTo>
                    <a:pt x="1" y="5"/>
                    <a:pt x="2" y="5"/>
                    <a:pt x="3" y="4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4" y="0"/>
                    <a:pt x="26" y="1"/>
                    <a:pt x="26" y="3"/>
                  </a:cubicBezTo>
                  <a:cubicBezTo>
                    <a:pt x="27" y="5"/>
                    <a:pt x="26" y="7"/>
                    <a:pt x="24" y="7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3" y="20"/>
                    <a:pt x="13" y="22"/>
                    <a:pt x="11" y="23"/>
                  </a:cubicBezTo>
                  <a:cubicBezTo>
                    <a:pt x="11" y="23"/>
                    <a:pt x="10" y="24"/>
                    <a:pt x="10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3846"/>
            <p:cNvSpPr>
              <a:spLocks noEditPoints="1"/>
            </p:cNvSpPr>
            <p:nvPr/>
          </p:nvSpPr>
          <p:spPr bwMode="auto">
            <a:xfrm>
              <a:off x="7339013" y="3052763"/>
              <a:ext cx="192088" cy="192088"/>
            </a:xfrm>
            <a:custGeom>
              <a:avLst/>
              <a:gdLst>
                <a:gd name="T0" fmla="*/ 26 w 51"/>
                <a:gd name="T1" fmla="*/ 51 h 51"/>
                <a:gd name="T2" fmla="*/ 0 w 51"/>
                <a:gd name="T3" fmla="*/ 26 h 51"/>
                <a:gd name="T4" fmla="*/ 26 w 51"/>
                <a:gd name="T5" fmla="*/ 0 h 51"/>
                <a:gd name="T6" fmla="*/ 51 w 51"/>
                <a:gd name="T7" fmla="*/ 26 h 51"/>
                <a:gd name="T8" fmla="*/ 26 w 51"/>
                <a:gd name="T9" fmla="*/ 51 h 51"/>
                <a:gd name="T10" fmla="*/ 26 w 51"/>
                <a:gd name="T11" fmla="*/ 7 h 51"/>
                <a:gd name="T12" fmla="*/ 7 w 51"/>
                <a:gd name="T13" fmla="*/ 26 h 51"/>
                <a:gd name="T14" fmla="*/ 26 w 51"/>
                <a:gd name="T15" fmla="*/ 44 h 51"/>
                <a:gd name="T16" fmla="*/ 44 w 51"/>
                <a:gd name="T17" fmla="*/ 26 h 51"/>
                <a:gd name="T18" fmla="*/ 26 w 51"/>
                <a:gd name="T19" fmla="*/ 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51">
                  <a:moveTo>
                    <a:pt x="26" y="51"/>
                  </a:moveTo>
                  <a:cubicBezTo>
                    <a:pt x="12" y="51"/>
                    <a:pt x="0" y="40"/>
                    <a:pt x="0" y="26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0" y="0"/>
                    <a:pt x="51" y="12"/>
                    <a:pt x="51" y="26"/>
                  </a:cubicBezTo>
                  <a:cubicBezTo>
                    <a:pt x="51" y="40"/>
                    <a:pt x="40" y="51"/>
                    <a:pt x="26" y="51"/>
                  </a:cubicBezTo>
                  <a:close/>
                  <a:moveTo>
                    <a:pt x="26" y="7"/>
                  </a:moveTo>
                  <a:cubicBezTo>
                    <a:pt x="15" y="7"/>
                    <a:pt x="7" y="15"/>
                    <a:pt x="7" y="26"/>
                  </a:cubicBezTo>
                  <a:cubicBezTo>
                    <a:pt x="7" y="36"/>
                    <a:pt x="15" y="44"/>
                    <a:pt x="26" y="44"/>
                  </a:cubicBezTo>
                  <a:cubicBezTo>
                    <a:pt x="36" y="44"/>
                    <a:pt x="44" y="36"/>
                    <a:pt x="44" y="26"/>
                  </a:cubicBezTo>
                  <a:cubicBezTo>
                    <a:pt x="44" y="15"/>
                    <a:pt x="36" y="7"/>
                    <a:pt x="2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847"/>
            <p:cNvSpPr>
              <a:spLocks noEditPoints="1"/>
            </p:cNvSpPr>
            <p:nvPr/>
          </p:nvSpPr>
          <p:spPr bwMode="auto">
            <a:xfrm>
              <a:off x="6983413" y="3052763"/>
              <a:ext cx="190500" cy="192088"/>
            </a:xfrm>
            <a:custGeom>
              <a:avLst/>
              <a:gdLst>
                <a:gd name="T0" fmla="*/ 26 w 51"/>
                <a:gd name="T1" fmla="*/ 51 h 51"/>
                <a:gd name="T2" fmla="*/ 0 w 51"/>
                <a:gd name="T3" fmla="*/ 26 h 51"/>
                <a:gd name="T4" fmla="*/ 26 w 51"/>
                <a:gd name="T5" fmla="*/ 0 h 51"/>
                <a:gd name="T6" fmla="*/ 51 w 51"/>
                <a:gd name="T7" fmla="*/ 26 h 51"/>
                <a:gd name="T8" fmla="*/ 26 w 51"/>
                <a:gd name="T9" fmla="*/ 51 h 51"/>
                <a:gd name="T10" fmla="*/ 26 w 51"/>
                <a:gd name="T11" fmla="*/ 7 h 51"/>
                <a:gd name="T12" fmla="*/ 7 w 51"/>
                <a:gd name="T13" fmla="*/ 26 h 51"/>
                <a:gd name="T14" fmla="*/ 26 w 51"/>
                <a:gd name="T15" fmla="*/ 44 h 51"/>
                <a:gd name="T16" fmla="*/ 44 w 51"/>
                <a:gd name="T17" fmla="*/ 26 h 51"/>
                <a:gd name="T18" fmla="*/ 26 w 51"/>
                <a:gd name="T19" fmla="*/ 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51">
                  <a:moveTo>
                    <a:pt x="26" y="51"/>
                  </a:moveTo>
                  <a:cubicBezTo>
                    <a:pt x="12" y="51"/>
                    <a:pt x="0" y="40"/>
                    <a:pt x="0" y="26"/>
                  </a:cubicBezTo>
                  <a:cubicBezTo>
                    <a:pt x="0" y="12"/>
                    <a:pt x="12" y="0"/>
                    <a:pt x="26" y="0"/>
                  </a:cubicBezTo>
                  <a:cubicBezTo>
                    <a:pt x="40" y="0"/>
                    <a:pt x="51" y="12"/>
                    <a:pt x="51" y="26"/>
                  </a:cubicBezTo>
                  <a:cubicBezTo>
                    <a:pt x="51" y="40"/>
                    <a:pt x="40" y="51"/>
                    <a:pt x="26" y="51"/>
                  </a:cubicBezTo>
                  <a:close/>
                  <a:moveTo>
                    <a:pt x="26" y="7"/>
                  </a:moveTo>
                  <a:cubicBezTo>
                    <a:pt x="15" y="7"/>
                    <a:pt x="7" y="15"/>
                    <a:pt x="7" y="26"/>
                  </a:cubicBezTo>
                  <a:cubicBezTo>
                    <a:pt x="7" y="36"/>
                    <a:pt x="15" y="44"/>
                    <a:pt x="26" y="44"/>
                  </a:cubicBezTo>
                  <a:cubicBezTo>
                    <a:pt x="36" y="44"/>
                    <a:pt x="44" y="36"/>
                    <a:pt x="44" y="26"/>
                  </a:cubicBezTo>
                  <a:cubicBezTo>
                    <a:pt x="44" y="15"/>
                    <a:pt x="36" y="7"/>
                    <a:pt x="2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848"/>
            <p:cNvSpPr>
              <a:spLocks/>
            </p:cNvSpPr>
            <p:nvPr/>
          </p:nvSpPr>
          <p:spPr bwMode="auto">
            <a:xfrm>
              <a:off x="7065963" y="2989263"/>
              <a:ext cx="385763" cy="176213"/>
            </a:xfrm>
            <a:custGeom>
              <a:avLst/>
              <a:gdLst>
                <a:gd name="T0" fmla="*/ 4 w 103"/>
                <a:gd name="T1" fmla="*/ 47 h 47"/>
                <a:gd name="T2" fmla="*/ 2 w 103"/>
                <a:gd name="T3" fmla="*/ 46 h 47"/>
                <a:gd name="T4" fmla="*/ 1 w 103"/>
                <a:gd name="T5" fmla="*/ 42 h 47"/>
                <a:gd name="T6" fmla="*/ 24 w 103"/>
                <a:gd name="T7" fmla="*/ 2 h 47"/>
                <a:gd name="T8" fmla="*/ 27 w 103"/>
                <a:gd name="T9" fmla="*/ 0 h 47"/>
                <a:gd name="T10" fmla="*/ 80 w 103"/>
                <a:gd name="T11" fmla="*/ 0 h 47"/>
                <a:gd name="T12" fmla="*/ 83 w 103"/>
                <a:gd name="T13" fmla="*/ 2 h 47"/>
                <a:gd name="T14" fmla="*/ 103 w 103"/>
                <a:gd name="T15" fmla="*/ 42 h 47"/>
                <a:gd name="T16" fmla="*/ 102 w 103"/>
                <a:gd name="T17" fmla="*/ 45 h 47"/>
                <a:gd name="T18" fmla="*/ 100 w 103"/>
                <a:gd name="T19" fmla="*/ 47 h 47"/>
                <a:gd name="T20" fmla="*/ 67 w 103"/>
                <a:gd name="T21" fmla="*/ 47 h 47"/>
                <a:gd name="T22" fmla="*/ 64 w 103"/>
                <a:gd name="T23" fmla="*/ 44 h 47"/>
                <a:gd name="T24" fmla="*/ 67 w 103"/>
                <a:gd name="T25" fmla="*/ 40 h 47"/>
                <a:gd name="T26" fmla="*/ 94 w 103"/>
                <a:gd name="T27" fmla="*/ 40 h 47"/>
                <a:gd name="T28" fmla="*/ 78 w 103"/>
                <a:gd name="T29" fmla="*/ 7 h 47"/>
                <a:gd name="T30" fmla="*/ 29 w 103"/>
                <a:gd name="T31" fmla="*/ 7 h 47"/>
                <a:gd name="T32" fmla="*/ 7 w 103"/>
                <a:gd name="T33" fmla="*/ 45 h 47"/>
                <a:gd name="T34" fmla="*/ 4 w 103"/>
                <a:gd name="T3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03" h="47">
                  <a:moveTo>
                    <a:pt x="4" y="47"/>
                  </a:moveTo>
                  <a:cubicBezTo>
                    <a:pt x="3" y="47"/>
                    <a:pt x="2" y="47"/>
                    <a:pt x="2" y="46"/>
                  </a:cubicBezTo>
                  <a:cubicBezTo>
                    <a:pt x="0" y="45"/>
                    <a:pt x="0" y="43"/>
                    <a:pt x="1" y="42"/>
                  </a:cubicBezTo>
                  <a:cubicBezTo>
                    <a:pt x="24" y="2"/>
                    <a:pt x="24" y="2"/>
                    <a:pt x="24" y="2"/>
                  </a:cubicBezTo>
                  <a:cubicBezTo>
                    <a:pt x="24" y="0"/>
                    <a:pt x="25" y="0"/>
                    <a:pt x="27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2" y="0"/>
                    <a:pt x="83" y="1"/>
                    <a:pt x="83" y="2"/>
                  </a:cubicBezTo>
                  <a:cubicBezTo>
                    <a:pt x="103" y="42"/>
                    <a:pt x="103" y="42"/>
                    <a:pt x="103" y="42"/>
                  </a:cubicBezTo>
                  <a:cubicBezTo>
                    <a:pt x="103" y="43"/>
                    <a:pt x="103" y="44"/>
                    <a:pt x="102" y="45"/>
                  </a:cubicBezTo>
                  <a:cubicBezTo>
                    <a:pt x="102" y="46"/>
                    <a:pt x="101" y="47"/>
                    <a:pt x="100" y="47"/>
                  </a:cubicBezTo>
                  <a:cubicBezTo>
                    <a:pt x="67" y="47"/>
                    <a:pt x="67" y="47"/>
                    <a:pt x="67" y="47"/>
                  </a:cubicBezTo>
                  <a:cubicBezTo>
                    <a:pt x="65" y="47"/>
                    <a:pt x="64" y="45"/>
                    <a:pt x="64" y="44"/>
                  </a:cubicBezTo>
                  <a:cubicBezTo>
                    <a:pt x="64" y="42"/>
                    <a:pt x="65" y="40"/>
                    <a:pt x="67" y="40"/>
                  </a:cubicBezTo>
                  <a:cubicBezTo>
                    <a:pt x="94" y="40"/>
                    <a:pt x="94" y="40"/>
                    <a:pt x="94" y="40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6" y="46"/>
                    <a:pt x="5" y="47"/>
                    <a:pt x="4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3849"/>
            <p:cNvSpPr>
              <a:spLocks/>
            </p:cNvSpPr>
            <p:nvPr/>
          </p:nvSpPr>
          <p:spPr bwMode="auto">
            <a:xfrm>
              <a:off x="7132638" y="3038476"/>
              <a:ext cx="112713" cy="90488"/>
            </a:xfrm>
            <a:custGeom>
              <a:avLst/>
              <a:gdLst>
                <a:gd name="T0" fmla="*/ 26 w 30"/>
                <a:gd name="T1" fmla="*/ 24 h 24"/>
                <a:gd name="T2" fmla="*/ 24 w 30"/>
                <a:gd name="T3" fmla="*/ 23 h 24"/>
                <a:gd name="T4" fmla="*/ 2 w 30"/>
                <a:gd name="T5" fmla="*/ 6 h 24"/>
                <a:gd name="T6" fmla="*/ 1 w 30"/>
                <a:gd name="T7" fmla="*/ 2 h 24"/>
                <a:gd name="T8" fmla="*/ 6 w 30"/>
                <a:gd name="T9" fmla="*/ 1 h 24"/>
                <a:gd name="T10" fmla="*/ 28 w 30"/>
                <a:gd name="T11" fmla="*/ 18 h 24"/>
                <a:gd name="T12" fmla="*/ 29 w 30"/>
                <a:gd name="T13" fmla="*/ 23 h 24"/>
                <a:gd name="T14" fmla="*/ 26 w 30"/>
                <a:gd name="T1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24">
                  <a:moveTo>
                    <a:pt x="26" y="24"/>
                  </a:moveTo>
                  <a:cubicBezTo>
                    <a:pt x="25" y="24"/>
                    <a:pt x="25" y="24"/>
                    <a:pt x="24" y="23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5"/>
                    <a:pt x="0" y="3"/>
                    <a:pt x="1" y="2"/>
                  </a:cubicBezTo>
                  <a:cubicBezTo>
                    <a:pt x="2" y="0"/>
                    <a:pt x="4" y="0"/>
                    <a:pt x="6" y="1"/>
                  </a:cubicBezTo>
                  <a:cubicBezTo>
                    <a:pt x="28" y="18"/>
                    <a:pt x="28" y="18"/>
                    <a:pt x="28" y="18"/>
                  </a:cubicBezTo>
                  <a:cubicBezTo>
                    <a:pt x="30" y="19"/>
                    <a:pt x="30" y="21"/>
                    <a:pt x="29" y="23"/>
                  </a:cubicBezTo>
                  <a:cubicBezTo>
                    <a:pt x="28" y="24"/>
                    <a:pt x="27" y="24"/>
                    <a:pt x="2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850"/>
            <p:cNvSpPr>
              <a:spLocks noEditPoints="1"/>
            </p:cNvSpPr>
            <p:nvPr/>
          </p:nvSpPr>
          <p:spPr bwMode="auto">
            <a:xfrm>
              <a:off x="7219951" y="3082926"/>
              <a:ext cx="104775" cy="109538"/>
            </a:xfrm>
            <a:custGeom>
              <a:avLst/>
              <a:gdLst>
                <a:gd name="T0" fmla="*/ 14 w 28"/>
                <a:gd name="T1" fmla="*/ 29 h 29"/>
                <a:gd name="T2" fmla="*/ 0 w 28"/>
                <a:gd name="T3" fmla="*/ 14 h 29"/>
                <a:gd name="T4" fmla="*/ 14 w 28"/>
                <a:gd name="T5" fmla="*/ 0 h 29"/>
                <a:gd name="T6" fmla="*/ 28 w 28"/>
                <a:gd name="T7" fmla="*/ 14 h 29"/>
                <a:gd name="T8" fmla="*/ 14 w 28"/>
                <a:gd name="T9" fmla="*/ 29 h 29"/>
                <a:gd name="T10" fmla="*/ 14 w 28"/>
                <a:gd name="T11" fmla="*/ 7 h 29"/>
                <a:gd name="T12" fmla="*/ 6 w 28"/>
                <a:gd name="T13" fmla="*/ 14 h 29"/>
                <a:gd name="T14" fmla="*/ 14 w 28"/>
                <a:gd name="T15" fmla="*/ 22 h 29"/>
                <a:gd name="T16" fmla="*/ 22 w 28"/>
                <a:gd name="T17" fmla="*/ 14 h 29"/>
                <a:gd name="T18" fmla="*/ 14 w 28"/>
                <a:gd name="T19" fmla="*/ 7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29">
                  <a:moveTo>
                    <a:pt x="14" y="29"/>
                  </a:moveTo>
                  <a:cubicBezTo>
                    <a:pt x="6" y="29"/>
                    <a:pt x="0" y="22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22" y="0"/>
                    <a:pt x="28" y="6"/>
                    <a:pt x="28" y="14"/>
                  </a:cubicBezTo>
                  <a:cubicBezTo>
                    <a:pt x="28" y="22"/>
                    <a:pt x="22" y="29"/>
                    <a:pt x="14" y="29"/>
                  </a:cubicBezTo>
                  <a:close/>
                  <a:moveTo>
                    <a:pt x="14" y="7"/>
                  </a:moveTo>
                  <a:cubicBezTo>
                    <a:pt x="10" y="7"/>
                    <a:pt x="6" y="10"/>
                    <a:pt x="6" y="14"/>
                  </a:cubicBezTo>
                  <a:cubicBezTo>
                    <a:pt x="6" y="18"/>
                    <a:pt x="10" y="22"/>
                    <a:pt x="14" y="22"/>
                  </a:cubicBezTo>
                  <a:cubicBezTo>
                    <a:pt x="18" y="22"/>
                    <a:pt x="22" y="18"/>
                    <a:pt x="22" y="14"/>
                  </a:cubicBezTo>
                  <a:cubicBezTo>
                    <a:pt x="22" y="10"/>
                    <a:pt x="18" y="7"/>
                    <a:pt x="1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478046" y="2788151"/>
            <a:ext cx="1097231" cy="651627"/>
            <a:chOff x="5184776" y="5205413"/>
            <a:chExt cx="2232025" cy="1325562"/>
          </a:xfrm>
          <a:solidFill>
            <a:schemeClr val="bg1"/>
          </a:solidFill>
        </p:grpSpPr>
        <p:sp>
          <p:nvSpPr>
            <p:cNvPr id="31" name="Oval 3798"/>
            <p:cNvSpPr>
              <a:spLocks noChangeArrowheads="1"/>
            </p:cNvSpPr>
            <p:nvPr/>
          </p:nvSpPr>
          <p:spPr bwMode="auto">
            <a:xfrm>
              <a:off x="5319713" y="5729288"/>
              <a:ext cx="288925" cy="2936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3799"/>
            <p:cNvSpPr>
              <a:spLocks noChangeArrowheads="1"/>
            </p:cNvSpPr>
            <p:nvPr/>
          </p:nvSpPr>
          <p:spPr bwMode="auto">
            <a:xfrm>
              <a:off x="6473826" y="5729288"/>
              <a:ext cx="295275" cy="29686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800"/>
            <p:cNvSpPr>
              <a:spLocks noEditPoints="1"/>
            </p:cNvSpPr>
            <p:nvPr/>
          </p:nvSpPr>
          <p:spPr bwMode="auto">
            <a:xfrm>
              <a:off x="5184776" y="5205413"/>
              <a:ext cx="1727200" cy="647700"/>
            </a:xfrm>
            <a:custGeom>
              <a:avLst/>
              <a:gdLst>
                <a:gd name="T0" fmla="*/ 492 w 543"/>
                <a:gd name="T1" fmla="*/ 82 h 204"/>
                <a:gd name="T2" fmla="*/ 410 w 543"/>
                <a:gd name="T3" fmla="*/ 29 h 204"/>
                <a:gd name="T4" fmla="*/ 225 w 543"/>
                <a:gd name="T5" fmla="*/ 15 h 204"/>
                <a:gd name="T6" fmla="*/ 128 w 543"/>
                <a:gd name="T7" fmla="*/ 82 h 204"/>
                <a:gd name="T8" fmla="*/ 68 w 543"/>
                <a:gd name="T9" fmla="*/ 103 h 204"/>
                <a:gd name="T10" fmla="*/ 6 w 543"/>
                <a:gd name="T11" fmla="*/ 146 h 204"/>
                <a:gd name="T12" fmla="*/ 1 w 543"/>
                <a:gd name="T13" fmla="*/ 204 h 204"/>
                <a:gd name="T14" fmla="*/ 35 w 543"/>
                <a:gd name="T15" fmla="*/ 204 h 204"/>
                <a:gd name="T16" fmla="*/ 88 w 543"/>
                <a:gd name="T17" fmla="*/ 153 h 204"/>
                <a:gd name="T18" fmla="*/ 140 w 543"/>
                <a:gd name="T19" fmla="*/ 204 h 204"/>
                <a:gd name="T20" fmla="*/ 399 w 543"/>
                <a:gd name="T21" fmla="*/ 204 h 204"/>
                <a:gd name="T22" fmla="*/ 451 w 543"/>
                <a:gd name="T23" fmla="*/ 153 h 204"/>
                <a:gd name="T24" fmla="*/ 503 w 543"/>
                <a:gd name="T25" fmla="*/ 204 h 204"/>
                <a:gd name="T26" fmla="*/ 536 w 543"/>
                <a:gd name="T27" fmla="*/ 204 h 204"/>
                <a:gd name="T28" fmla="*/ 542 w 543"/>
                <a:gd name="T29" fmla="*/ 125 h 204"/>
                <a:gd name="T30" fmla="*/ 492 w 543"/>
                <a:gd name="T31" fmla="*/ 82 h 204"/>
                <a:gd name="T32" fmla="*/ 228 w 543"/>
                <a:gd name="T33" fmla="*/ 26 h 204"/>
                <a:gd name="T34" fmla="*/ 279 w 543"/>
                <a:gd name="T35" fmla="*/ 19 h 204"/>
                <a:gd name="T36" fmla="*/ 279 w 543"/>
                <a:gd name="T37" fmla="*/ 77 h 204"/>
                <a:gd name="T38" fmla="*/ 151 w 543"/>
                <a:gd name="T39" fmla="*/ 77 h 204"/>
                <a:gd name="T40" fmla="*/ 228 w 543"/>
                <a:gd name="T41" fmla="*/ 26 h 204"/>
                <a:gd name="T42" fmla="*/ 412 w 543"/>
                <a:gd name="T43" fmla="*/ 77 h 204"/>
                <a:gd name="T44" fmla="*/ 287 w 543"/>
                <a:gd name="T45" fmla="*/ 77 h 204"/>
                <a:gd name="T46" fmla="*/ 287 w 543"/>
                <a:gd name="T47" fmla="*/ 19 h 204"/>
                <a:gd name="T48" fmla="*/ 408 w 543"/>
                <a:gd name="T49" fmla="*/ 40 h 204"/>
                <a:gd name="T50" fmla="*/ 412 w 543"/>
                <a:gd name="T5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43" h="204">
                  <a:moveTo>
                    <a:pt x="492" y="82"/>
                  </a:moveTo>
                  <a:cubicBezTo>
                    <a:pt x="492" y="82"/>
                    <a:pt x="435" y="41"/>
                    <a:pt x="410" y="29"/>
                  </a:cubicBezTo>
                  <a:cubicBezTo>
                    <a:pt x="368" y="10"/>
                    <a:pt x="268" y="0"/>
                    <a:pt x="225" y="15"/>
                  </a:cubicBezTo>
                  <a:cubicBezTo>
                    <a:pt x="196" y="25"/>
                    <a:pt x="128" y="82"/>
                    <a:pt x="128" y="82"/>
                  </a:cubicBezTo>
                  <a:cubicBezTo>
                    <a:pt x="128" y="82"/>
                    <a:pt x="84" y="96"/>
                    <a:pt x="68" y="103"/>
                  </a:cubicBezTo>
                  <a:cubicBezTo>
                    <a:pt x="41" y="115"/>
                    <a:pt x="18" y="117"/>
                    <a:pt x="6" y="146"/>
                  </a:cubicBezTo>
                  <a:cubicBezTo>
                    <a:pt x="0" y="159"/>
                    <a:pt x="1" y="204"/>
                    <a:pt x="1" y="204"/>
                  </a:cubicBezTo>
                  <a:cubicBezTo>
                    <a:pt x="35" y="204"/>
                    <a:pt x="35" y="204"/>
                    <a:pt x="35" y="204"/>
                  </a:cubicBezTo>
                  <a:cubicBezTo>
                    <a:pt x="35" y="176"/>
                    <a:pt x="59" y="153"/>
                    <a:pt x="88" y="153"/>
                  </a:cubicBezTo>
                  <a:cubicBezTo>
                    <a:pt x="116" y="153"/>
                    <a:pt x="140" y="176"/>
                    <a:pt x="140" y="204"/>
                  </a:cubicBezTo>
                  <a:cubicBezTo>
                    <a:pt x="399" y="204"/>
                    <a:pt x="399" y="204"/>
                    <a:pt x="399" y="204"/>
                  </a:cubicBezTo>
                  <a:cubicBezTo>
                    <a:pt x="399" y="176"/>
                    <a:pt x="422" y="153"/>
                    <a:pt x="451" y="153"/>
                  </a:cubicBezTo>
                  <a:cubicBezTo>
                    <a:pt x="480" y="153"/>
                    <a:pt x="503" y="176"/>
                    <a:pt x="503" y="204"/>
                  </a:cubicBezTo>
                  <a:cubicBezTo>
                    <a:pt x="536" y="204"/>
                    <a:pt x="536" y="204"/>
                    <a:pt x="536" y="204"/>
                  </a:cubicBezTo>
                  <a:cubicBezTo>
                    <a:pt x="536" y="204"/>
                    <a:pt x="541" y="140"/>
                    <a:pt x="542" y="125"/>
                  </a:cubicBezTo>
                  <a:cubicBezTo>
                    <a:pt x="543" y="101"/>
                    <a:pt x="522" y="87"/>
                    <a:pt x="492" y="82"/>
                  </a:cubicBezTo>
                  <a:close/>
                  <a:moveTo>
                    <a:pt x="228" y="26"/>
                  </a:moveTo>
                  <a:cubicBezTo>
                    <a:pt x="240" y="22"/>
                    <a:pt x="258" y="19"/>
                    <a:pt x="279" y="19"/>
                  </a:cubicBezTo>
                  <a:cubicBezTo>
                    <a:pt x="279" y="77"/>
                    <a:pt x="279" y="77"/>
                    <a:pt x="279" y="77"/>
                  </a:cubicBezTo>
                  <a:cubicBezTo>
                    <a:pt x="151" y="77"/>
                    <a:pt x="151" y="77"/>
                    <a:pt x="151" y="77"/>
                  </a:cubicBezTo>
                  <a:cubicBezTo>
                    <a:pt x="179" y="55"/>
                    <a:pt x="212" y="31"/>
                    <a:pt x="228" y="26"/>
                  </a:cubicBezTo>
                  <a:close/>
                  <a:moveTo>
                    <a:pt x="412" y="77"/>
                  </a:moveTo>
                  <a:cubicBezTo>
                    <a:pt x="287" y="77"/>
                    <a:pt x="287" y="77"/>
                    <a:pt x="287" y="77"/>
                  </a:cubicBezTo>
                  <a:cubicBezTo>
                    <a:pt x="287" y="19"/>
                    <a:pt x="287" y="19"/>
                    <a:pt x="287" y="19"/>
                  </a:cubicBezTo>
                  <a:cubicBezTo>
                    <a:pt x="332" y="19"/>
                    <a:pt x="382" y="28"/>
                    <a:pt x="408" y="40"/>
                  </a:cubicBezTo>
                  <a:cubicBezTo>
                    <a:pt x="414" y="43"/>
                    <a:pt x="412" y="77"/>
                    <a:pt x="41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801"/>
            <p:cNvSpPr>
              <a:spLocks/>
            </p:cNvSpPr>
            <p:nvPr/>
          </p:nvSpPr>
          <p:spPr bwMode="auto">
            <a:xfrm>
              <a:off x="5986463" y="6292850"/>
              <a:ext cx="209550" cy="136525"/>
            </a:xfrm>
            <a:custGeom>
              <a:avLst/>
              <a:gdLst>
                <a:gd name="T0" fmla="*/ 66 w 66"/>
                <a:gd name="T1" fmla="*/ 35 h 43"/>
                <a:gd name="T2" fmla="*/ 58 w 66"/>
                <a:gd name="T3" fmla="*/ 43 h 43"/>
                <a:gd name="T4" fmla="*/ 8 w 66"/>
                <a:gd name="T5" fmla="*/ 43 h 43"/>
                <a:gd name="T6" fmla="*/ 0 w 66"/>
                <a:gd name="T7" fmla="*/ 35 h 43"/>
                <a:gd name="T8" fmla="*/ 0 w 66"/>
                <a:gd name="T9" fmla="*/ 8 h 43"/>
                <a:gd name="T10" fmla="*/ 8 w 66"/>
                <a:gd name="T11" fmla="*/ 0 h 43"/>
                <a:gd name="T12" fmla="*/ 58 w 66"/>
                <a:gd name="T13" fmla="*/ 0 h 43"/>
                <a:gd name="T14" fmla="*/ 66 w 66"/>
                <a:gd name="T15" fmla="*/ 8 h 43"/>
                <a:gd name="T16" fmla="*/ 66 w 66"/>
                <a:gd name="T17" fmla="*/ 35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" h="43">
                  <a:moveTo>
                    <a:pt x="66" y="35"/>
                  </a:moveTo>
                  <a:cubicBezTo>
                    <a:pt x="66" y="40"/>
                    <a:pt x="63" y="43"/>
                    <a:pt x="58" y="43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4" y="43"/>
                    <a:pt x="0" y="40"/>
                    <a:pt x="0" y="35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3" y="0"/>
                    <a:pt x="66" y="4"/>
                    <a:pt x="66" y="8"/>
                  </a:cubicBezTo>
                  <a:lnTo>
                    <a:pt x="66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802"/>
            <p:cNvSpPr>
              <a:spLocks/>
            </p:cNvSpPr>
            <p:nvPr/>
          </p:nvSpPr>
          <p:spPr bwMode="auto">
            <a:xfrm>
              <a:off x="5922963" y="6194425"/>
              <a:ext cx="165100" cy="336550"/>
            </a:xfrm>
            <a:custGeom>
              <a:avLst/>
              <a:gdLst>
                <a:gd name="T0" fmla="*/ 0 w 52"/>
                <a:gd name="T1" fmla="*/ 0 h 106"/>
                <a:gd name="T2" fmla="*/ 0 w 52"/>
                <a:gd name="T3" fmla="*/ 106 h 106"/>
                <a:gd name="T4" fmla="*/ 52 w 52"/>
                <a:gd name="T5" fmla="*/ 53 h 106"/>
                <a:gd name="T6" fmla="*/ 0 w 52"/>
                <a:gd name="T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" h="106">
                  <a:moveTo>
                    <a:pt x="0" y="0"/>
                  </a:moveTo>
                  <a:cubicBezTo>
                    <a:pt x="0" y="106"/>
                    <a:pt x="0" y="106"/>
                    <a:pt x="0" y="106"/>
                  </a:cubicBezTo>
                  <a:cubicBezTo>
                    <a:pt x="29" y="105"/>
                    <a:pt x="52" y="82"/>
                    <a:pt x="52" y="53"/>
                  </a:cubicBezTo>
                  <a:cubicBezTo>
                    <a:pt x="52" y="24"/>
                    <a:pt x="29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Rectangle 3803"/>
            <p:cNvSpPr>
              <a:spLocks noChangeArrowheads="1"/>
            </p:cNvSpPr>
            <p:nvPr/>
          </p:nvSpPr>
          <p:spPr bwMode="auto">
            <a:xfrm>
              <a:off x="5849938" y="6194425"/>
              <a:ext cx="73025" cy="33655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804"/>
            <p:cNvSpPr>
              <a:spLocks/>
            </p:cNvSpPr>
            <p:nvPr/>
          </p:nvSpPr>
          <p:spPr bwMode="auto">
            <a:xfrm>
              <a:off x="5675313" y="6257925"/>
              <a:ext cx="222250" cy="41275"/>
            </a:xfrm>
            <a:custGeom>
              <a:avLst/>
              <a:gdLst>
                <a:gd name="T0" fmla="*/ 70 w 70"/>
                <a:gd name="T1" fmla="*/ 6 h 13"/>
                <a:gd name="T2" fmla="*/ 63 w 70"/>
                <a:gd name="T3" fmla="*/ 13 h 13"/>
                <a:gd name="T4" fmla="*/ 6 w 70"/>
                <a:gd name="T5" fmla="*/ 13 h 13"/>
                <a:gd name="T6" fmla="*/ 0 w 70"/>
                <a:gd name="T7" fmla="*/ 6 h 13"/>
                <a:gd name="T8" fmla="*/ 0 w 70"/>
                <a:gd name="T9" fmla="*/ 6 h 13"/>
                <a:gd name="T10" fmla="*/ 6 w 70"/>
                <a:gd name="T11" fmla="*/ 0 h 13"/>
                <a:gd name="T12" fmla="*/ 63 w 70"/>
                <a:gd name="T13" fmla="*/ 0 h 13"/>
                <a:gd name="T14" fmla="*/ 70 w 70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13">
                  <a:moveTo>
                    <a:pt x="70" y="6"/>
                  </a:moveTo>
                  <a:cubicBezTo>
                    <a:pt x="70" y="10"/>
                    <a:pt x="67" y="13"/>
                    <a:pt x="63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3"/>
                    <a:pt x="7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805"/>
            <p:cNvSpPr>
              <a:spLocks/>
            </p:cNvSpPr>
            <p:nvPr/>
          </p:nvSpPr>
          <p:spPr bwMode="auto">
            <a:xfrm>
              <a:off x="5675313" y="6419850"/>
              <a:ext cx="222250" cy="41275"/>
            </a:xfrm>
            <a:custGeom>
              <a:avLst/>
              <a:gdLst>
                <a:gd name="T0" fmla="*/ 70 w 70"/>
                <a:gd name="T1" fmla="*/ 6 h 13"/>
                <a:gd name="T2" fmla="*/ 63 w 70"/>
                <a:gd name="T3" fmla="*/ 13 h 13"/>
                <a:gd name="T4" fmla="*/ 6 w 70"/>
                <a:gd name="T5" fmla="*/ 13 h 13"/>
                <a:gd name="T6" fmla="*/ 0 w 70"/>
                <a:gd name="T7" fmla="*/ 6 h 13"/>
                <a:gd name="T8" fmla="*/ 0 w 70"/>
                <a:gd name="T9" fmla="*/ 6 h 13"/>
                <a:gd name="T10" fmla="*/ 6 w 70"/>
                <a:gd name="T11" fmla="*/ 0 h 13"/>
                <a:gd name="T12" fmla="*/ 63 w 70"/>
                <a:gd name="T13" fmla="*/ 0 h 13"/>
                <a:gd name="T14" fmla="*/ 70 w 70"/>
                <a:gd name="T15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0" h="13">
                  <a:moveTo>
                    <a:pt x="70" y="6"/>
                  </a:moveTo>
                  <a:cubicBezTo>
                    <a:pt x="70" y="10"/>
                    <a:pt x="67" y="13"/>
                    <a:pt x="63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3" y="13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6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3"/>
                    <a:pt x="70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806"/>
            <p:cNvSpPr>
              <a:spLocks/>
            </p:cNvSpPr>
            <p:nvPr/>
          </p:nvSpPr>
          <p:spPr bwMode="auto">
            <a:xfrm>
              <a:off x="5970588" y="5688013"/>
              <a:ext cx="1446213" cy="687388"/>
            </a:xfrm>
            <a:custGeom>
              <a:avLst/>
              <a:gdLst>
                <a:gd name="T0" fmla="*/ 341 w 455"/>
                <a:gd name="T1" fmla="*/ 16 h 216"/>
                <a:gd name="T2" fmla="*/ 271 w 455"/>
                <a:gd name="T3" fmla="*/ 0 h 216"/>
                <a:gd name="T4" fmla="*/ 271 w 455"/>
                <a:gd name="T5" fmla="*/ 9 h 216"/>
                <a:gd name="T6" fmla="*/ 338 w 455"/>
                <a:gd name="T7" fmla="*/ 25 h 216"/>
                <a:gd name="T8" fmla="*/ 446 w 455"/>
                <a:gd name="T9" fmla="*/ 100 h 216"/>
                <a:gd name="T10" fmla="*/ 338 w 455"/>
                <a:gd name="T11" fmla="*/ 174 h 216"/>
                <a:gd name="T12" fmla="*/ 71 w 455"/>
                <a:gd name="T13" fmla="*/ 207 h 216"/>
                <a:gd name="T14" fmla="*/ 0 w 455"/>
                <a:gd name="T15" fmla="*/ 205 h 216"/>
                <a:gd name="T16" fmla="*/ 0 w 455"/>
                <a:gd name="T17" fmla="*/ 214 h 216"/>
                <a:gd name="T18" fmla="*/ 71 w 455"/>
                <a:gd name="T19" fmla="*/ 216 h 216"/>
                <a:gd name="T20" fmla="*/ 341 w 455"/>
                <a:gd name="T21" fmla="*/ 183 h 216"/>
                <a:gd name="T22" fmla="*/ 455 w 455"/>
                <a:gd name="T23" fmla="*/ 100 h 216"/>
                <a:gd name="T24" fmla="*/ 341 w 455"/>
                <a:gd name="T25" fmla="*/ 16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55" h="216">
                  <a:moveTo>
                    <a:pt x="341" y="16"/>
                  </a:moveTo>
                  <a:cubicBezTo>
                    <a:pt x="319" y="10"/>
                    <a:pt x="296" y="4"/>
                    <a:pt x="271" y="0"/>
                  </a:cubicBezTo>
                  <a:cubicBezTo>
                    <a:pt x="271" y="9"/>
                    <a:pt x="271" y="9"/>
                    <a:pt x="271" y="9"/>
                  </a:cubicBezTo>
                  <a:cubicBezTo>
                    <a:pt x="295" y="13"/>
                    <a:pt x="318" y="19"/>
                    <a:pt x="338" y="25"/>
                  </a:cubicBezTo>
                  <a:cubicBezTo>
                    <a:pt x="407" y="45"/>
                    <a:pt x="446" y="72"/>
                    <a:pt x="446" y="100"/>
                  </a:cubicBezTo>
                  <a:cubicBezTo>
                    <a:pt x="446" y="127"/>
                    <a:pt x="407" y="154"/>
                    <a:pt x="338" y="174"/>
                  </a:cubicBezTo>
                  <a:cubicBezTo>
                    <a:pt x="267" y="195"/>
                    <a:pt x="172" y="207"/>
                    <a:pt x="71" y="207"/>
                  </a:cubicBezTo>
                  <a:cubicBezTo>
                    <a:pt x="47" y="207"/>
                    <a:pt x="23" y="206"/>
                    <a:pt x="0" y="205"/>
                  </a:cubicBezTo>
                  <a:cubicBezTo>
                    <a:pt x="0" y="214"/>
                    <a:pt x="0" y="214"/>
                    <a:pt x="0" y="214"/>
                  </a:cubicBezTo>
                  <a:cubicBezTo>
                    <a:pt x="23" y="215"/>
                    <a:pt x="47" y="216"/>
                    <a:pt x="71" y="216"/>
                  </a:cubicBezTo>
                  <a:cubicBezTo>
                    <a:pt x="173" y="216"/>
                    <a:pt x="269" y="204"/>
                    <a:pt x="341" y="183"/>
                  </a:cubicBezTo>
                  <a:cubicBezTo>
                    <a:pt x="415" y="161"/>
                    <a:pt x="455" y="132"/>
                    <a:pt x="455" y="100"/>
                  </a:cubicBezTo>
                  <a:cubicBezTo>
                    <a:pt x="455" y="67"/>
                    <a:pt x="415" y="38"/>
                    <a:pt x="34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1" name="圆角矩形 40"/>
          <p:cNvSpPr/>
          <p:nvPr/>
        </p:nvSpPr>
        <p:spPr>
          <a:xfrm>
            <a:off x="9670091" y="4153499"/>
            <a:ext cx="1201990" cy="436817"/>
          </a:xfrm>
          <a:prstGeom prst="roundRect">
            <a:avLst>
              <a:gd name="adj" fmla="val 9938"/>
            </a:avLst>
          </a:prstGeom>
          <a:solidFill>
            <a:srgbClr val="005BAC"/>
          </a:solidFill>
          <a:ln>
            <a:solidFill>
              <a:srgbClr val="005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成长支持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3" name="文本框 86"/>
          <p:cNvSpPr txBox="1"/>
          <p:nvPr/>
        </p:nvSpPr>
        <p:spPr>
          <a:xfrm>
            <a:off x="219515" y="2957426"/>
            <a:ext cx="2139941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技术能力提升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管理能力提升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幸福感提升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86"/>
          <p:cNvSpPr txBox="1"/>
          <p:nvPr/>
        </p:nvSpPr>
        <p:spPr>
          <a:xfrm>
            <a:off x="9603684" y="4725903"/>
            <a:ext cx="21399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完善培训体系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轮岗工作机会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支持创新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知识共享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良好技术氛围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86"/>
          <p:cNvSpPr txBox="1"/>
          <p:nvPr/>
        </p:nvSpPr>
        <p:spPr>
          <a:xfrm>
            <a:off x="8732140" y="1869451"/>
            <a:ext cx="2139941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技术序列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管理序列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Freeform 60"/>
          <p:cNvSpPr>
            <a:spLocks/>
          </p:cNvSpPr>
          <p:nvPr/>
        </p:nvSpPr>
        <p:spPr bwMode="auto">
          <a:xfrm>
            <a:off x="8045178" y="1425878"/>
            <a:ext cx="554943" cy="596101"/>
          </a:xfrm>
          <a:custGeom>
            <a:avLst/>
            <a:gdLst>
              <a:gd name="T0" fmla="*/ 415 w 437"/>
              <a:gd name="T1" fmla="*/ 364 h 470"/>
              <a:gd name="T2" fmla="*/ 388 w 437"/>
              <a:gd name="T3" fmla="*/ 335 h 470"/>
              <a:gd name="T4" fmla="*/ 307 w 437"/>
              <a:gd name="T5" fmla="*/ 291 h 470"/>
              <a:gd name="T6" fmla="*/ 273 w 437"/>
              <a:gd name="T7" fmla="*/ 257 h 470"/>
              <a:gd name="T8" fmla="*/ 262 w 437"/>
              <a:gd name="T9" fmla="*/ 240 h 470"/>
              <a:gd name="T10" fmla="*/ 288 w 437"/>
              <a:gd name="T11" fmla="*/ 199 h 470"/>
              <a:gd name="T12" fmla="*/ 294 w 437"/>
              <a:gd name="T13" fmla="*/ 185 h 470"/>
              <a:gd name="T14" fmla="*/ 298 w 437"/>
              <a:gd name="T15" fmla="*/ 147 h 470"/>
              <a:gd name="T16" fmla="*/ 285 w 437"/>
              <a:gd name="T17" fmla="*/ 57 h 470"/>
              <a:gd name="T18" fmla="*/ 280 w 437"/>
              <a:gd name="T19" fmla="*/ 52 h 470"/>
              <a:gd name="T20" fmla="*/ 262 w 437"/>
              <a:gd name="T21" fmla="*/ 37 h 470"/>
              <a:gd name="T22" fmla="*/ 155 w 437"/>
              <a:gd name="T23" fmla="*/ 50 h 470"/>
              <a:gd name="T24" fmla="*/ 140 w 437"/>
              <a:gd name="T25" fmla="*/ 140 h 470"/>
              <a:gd name="T26" fmla="*/ 142 w 437"/>
              <a:gd name="T27" fmla="*/ 179 h 470"/>
              <a:gd name="T28" fmla="*/ 150 w 437"/>
              <a:gd name="T29" fmla="*/ 195 h 470"/>
              <a:gd name="T30" fmla="*/ 153 w 437"/>
              <a:gd name="T31" fmla="*/ 202 h 470"/>
              <a:gd name="T32" fmla="*/ 155 w 437"/>
              <a:gd name="T33" fmla="*/ 201 h 470"/>
              <a:gd name="T34" fmla="*/ 178 w 437"/>
              <a:gd name="T35" fmla="*/ 239 h 470"/>
              <a:gd name="T36" fmla="*/ 159 w 437"/>
              <a:gd name="T37" fmla="*/ 256 h 470"/>
              <a:gd name="T38" fmla="*/ 129 w 437"/>
              <a:gd name="T39" fmla="*/ 291 h 470"/>
              <a:gd name="T40" fmla="*/ 48 w 437"/>
              <a:gd name="T41" fmla="*/ 335 h 470"/>
              <a:gd name="T42" fmla="*/ 21 w 437"/>
              <a:gd name="T43" fmla="*/ 364 h 470"/>
              <a:gd name="T44" fmla="*/ 0 w 437"/>
              <a:gd name="T45" fmla="*/ 451 h 470"/>
              <a:gd name="T46" fmla="*/ 0 w 437"/>
              <a:gd name="T47" fmla="*/ 470 h 470"/>
              <a:gd name="T48" fmla="*/ 437 w 437"/>
              <a:gd name="T49" fmla="*/ 470 h 470"/>
              <a:gd name="T50" fmla="*/ 437 w 437"/>
              <a:gd name="T51" fmla="*/ 451 h 470"/>
              <a:gd name="T52" fmla="*/ 415 w 437"/>
              <a:gd name="T53" fmla="*/ 364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37" h="470">
                <a:moveTo>
                  <a:pt x="415" y="364"/>
                </a:moveTo>
                <a:cubicBezTo>
                  <a:pt x="415" y="364"/>
                  <a:pt x="422" y="351"/>
                  <a:pt x="388" y="335"/>
                </a:cubicBezTo>
                <a:cubicBezTo>
                  <a:pt x="307" y="291"/>
                  <a:pt x="307" y="291"/>
                  <a:pt x="307" y="291"/>
                </a:cubicBezTo>
                <a:cubicBezTo>
                  <a:pt x="273" y="257"/>
                  <a:pt x="273" y="257"/>
                  <a:pt x="273" y="257"/>
                </a:cubicBezTo>
                <a:cubicBezTo>
                  <a:pt x="256" y="248"/>
                  <a:pt x="246" y="251"/>
                  <a:pt x="262" y="240"/>
                </a:cubicBezTo>
                <a:cubicBezTo>
                  <a:pt x="274" y="230"/>
                  <a:pt x="282" y="216"/>
                  <a:pt x="288" y="199"/>
                </a:cubicBezTo>
                <a:cubicBezTo>
                  <a:pt x="289" y="198"/>
                  <a:pt x="292" y="194"/>
                  <a:pt x="294" y="185"/>
                </a:cubicBezTo>
                <a:cubicBezTo>
                  <a:pt x="294" y="185"/>
                  <a:pt x="325" y="148"/>
                  <a:pt x="298" y="147"/>
                </a:cubicBezTo>
                <a:cubicBezTo>
                  <a:pt x="298" y="147"/>
                  <a:pt x="326" y="96"/>
                  <a:pt x="285" y="57"/>
                </a:cubicBezTo>
                <a:cubicBezTo>
                  <a:pt x="285" y="57"/>
                  <a:pt x="283" y="55"/>
                  <a:pt x="280" y="52"/>
                </a:cubicBezTo>
                <a:cubicBezTo>
                  <a:pt x="271" y="42"/>
                  <a:pt x="262" y="37"/>
                  <a:pt x="262" y="37"/>
                </a:cubicBezTo>
                <a:cubicBezTo>
                  <a:pt x="203" y="0"/>
                  <a:pt x="155" y="50"/>
                  <a:pt x="155" y="50"/>
                </a:cubicBezTo>
                <a:cubicBezTo>
                  <a:pt x="113" y="88"/>
                  <a:pt x="140" y="140"/>
                  <a:pt x="140" y="140"/>
                </a:cubicBezTo>
                <a:cubicBezTo>
                  <a:pt x="112" y="140"/>
                  <a:pt x="142" y="179"/>
                  <a:pt x="142" y="179"/>
                </a:cubicBezTo>
                <a:cubicBezTo>
                  <a:pt x="146" y="197"/>
                  <a:pt x="150" y="195"/>
                  <a:pt x="150" y="195"/>
                </a:cubicBezTo>
                <a:cubicBezTo>
                  <a:pt x="152" y="195"/>
                  <a:pt x="152" y="198"/>
                  <a:pt x="153" y="202"/>
                </a:cubicBezTo>
                <a:cubicBezTo>
                  <a:pt x="154" y="201"/>
                  <a:pt x="154" y="201"/>
                  <a:pt x="155" y="201"/>
                </a:cubicBezTo>
                <a:cubicBezTo>
                  <a:pt x="160" y="216"/>
                  <a:pt x="168" y="229"/>
                  <a:pt x="178" y="239"/>
                </a:cubicBezTo>
                <a:cubicBezTo>
                  <a:pt x="187" y="251"/>
                  <a:pt x="163" y="251"/>
                  <a:pt x="159" y="256"/>
                </a:cubicBezTo>
                <a:cubicBezTo>
                  <a:pt x="157" y="259"/>
                  <a:pt x="129" y="291"/>
                  <a:pt x="129" y="291"/>
                </a:cubicBezTo>
                <a:cubicBezTo>
                  <a:pt x="48" y="335"/>
                  <a:pt x="48" y="335"/>
                  <a:pt x="48" y="335"/>
                </a:cubicBezTo>
                <a:cubicBezTo>
                  <a:pt x="15" y="351"/>
                  <a:pt x="21" y="364"/>
                  <a:pt x="21" y="364"/>
                </a:cubicBezTo>
                <a:cubicBezTo>
                  <a:pt x="0" y="451"/>
                  <a:pt x="0" y="451"/>
                  <a:pt x="0" y="451"/>
                </a:cubicBezTo>
                <a:cubicBezTo>
                  <a:pt x="0" y="470"/>
                  <a:pt x="0" y="470"/>
                  <a:pt x="0" y="470"/>
                </a:cubicBezTo>
                <a:cubicBezTo>
                  <a:pt x="437" y="470"/>
                  <a:pt x="437" y="470"/>
                  <a:pt x="437" y="470"/>
                </a:cubicBezTo>
                <a:cubicBezTo>
                  <a:pt x="437" y="451"/>
                  <a:pt x="437" y="451"/>
                  <a:pt x="437" y="451"/>
                </a:cubicBezTo>
                <a:lnTo>
                  <a:pt x="415" y="364"/>
                </a:lnTo>
                <a:close/>
              </a:path>
            </a:pathLst>
          </a:custGeom>
          <a:solidFill>
            <a:srgbClr val="3B4449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圆角矩形 46"/>
          <p:cNvSpPr/>
          <p:nvPr/>
        </p:nvSpPr>
        <p:spPr>
          <a:xfrm>
            <a:off x="8600121" y="1357307"/>
            <a:ext cx="1201990" cy="436817"/>
          </a:xfrm>
          <a:prstGeom prst="roundRect">
            <a:avLst>
              <a:gd name="adj" fmla="val 9938"/>
            </a:avLst>
          </a:prstGeom>
          <a:solidFill>
            <a:srgbClr val="005BAC"/>
          </a:solidFill>
          <a:ln>
            <a:solidFill>
              <a:srgbClr val="005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晋升通道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8" name="Freeform 60"/>
          <p:cNvSpPr>
            <a:spLocks/>
          </p:cNvSpPr>
          <p:nvPr/>
        </p:nvSpPr>
        <p:spPr bwMode="auto">
          <a:xfrm>
            <a:off x="7767706" y="1273350"/>
            <a:ext cx="554943" cy="596101"/>
          </a:xfrm>
          <a:custGeom>
            <a:avLst/>
            <a:gdLst>
              <a:gd name="T0" fmla="*/ 415 w 437"/>
              <a:gd name="T1" fmla="*/ 364 h 470"/>
              <a:gd name="T2" fmla="*/ 388 w 437"/>
              <a:gd name="T3" fmla="*/ 335 h 470"/>
              <a:gd name="T4" fmla="*/ 307 w 437"/>
              <a:gd name="T5" fmla="*/ 291 h 470"/>
              <a:gd name="T6" fmla="*/ 273 w 437"/>
              <a:gd name="T7" fmla="*/ 257 h 470"/>
              <a:gd name="T8" fmla="*/ 262 w 437"/>
              <a:gd name="T9" fmla="*/ 240 h 470"/>
              <a:gd name="T10" fmla="*/ 288 w 437"/>
              <a:gd name="T11" fmla="*/ 199 h 470"/>
              <a:gd name="T12" fmla="*/ 294 w 437"/>
              <a:gd name="T13" fmla="*/ 185 h 470"/>
              <a:gd name="T14" fmla="*/ 298 w 437"/>
              <a:gd name="T15" fmla="*/ 147 h 470"/>
              <a:gd name="T16" fmla="*/ 285 w 437"/>
              <a:gd name="T17" fmla="*/ 57 h 470"/>
              <a:gd name="T18" fmla="*/ 280 w 437"/>
              <a:gd name="T19" fmla="*/ 52 h 470"/>
              <a:gd name="T20" fmla="*/ 262 w 437"/>
              <a:gd name="T21" fmla="*/ 37 h 470"/>
              <a:gd name="T22" fmla="*/ 155 w 437"/>
              <a:gd name="T23" fmla="*/ 50 h 470"/>
              <a:gd name="T24" fmla="*/ 140 w 437"/>
              <a:gd name="T25" fmla="*/ 140 h 470"/>
              <a:gd name="T26" fmla="*/ 142 w 437"/>
              <a:gd name="T27" fmla="*/ 179 h 470"/>
              <a:gd name="T28" fmla="*/ 150 w 437"/>
              <a:gd name="T29" fmla="*/ 195 h 470"/>
              <a:gd name="T30" fmla="*/ 153 w 437"/>
              <a:gd name="T31" fmla="*/ 202 h 470"/>
              <a:gd name="T32" fmla="*/ 155 w 437"/>
              <a:gd name="T33" fmla="*/ 201 h 470"/>
              <a:gd name="T34" fmla="*/ 178 w 437"/>
              <a:gd name="T35" fmla="*/ 239 h 470"/>
              <a:gd name="T36" fmla="*/ 159 w 437"/>
              <a:gd name="T37" fmla="*/ 256 h 470"/>
              <a:gd name="T38" fmla="*/ 129 w 437"/>
              <a:gd name="T39" fmla="*/ 291 h 470"/>
              <a:gd name="T40" fmla="*/ 48 w 437"/>
              <a:gd name="T41" fmla="*/ 335 h 470"/>
              <a:gd name="T42" fmla="*/ 21 w 437"/>
              <a:gd name="T43" fmla="*/ 364 h 470"/>
              <a:gd name="T44" fmla="*/ 0 w 437"/>
              <a:gd name="T45" fmla="*/ 451 h 470"/>
              <a:gd name="T46" fmla="*/ 0 w 437"/>
              <a:gd name="T47" fmla="*/ 470 h 470"/>
              <a:gd name="T48" fmla="*/ 437 w 437"/>
              <a:gd name="T49" fmla="*/ 470 h 470"/>
              <a:gd name="T50" fmla="*/ 437 w 437"/>
              <a:gd name="T51" fmla="*/ 451 h 470"/>
              <a:gd name="T52" fmla="*/ 415 w 437"/>
              <a:gd name="T53" fmla="*/ 364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37" h="470">
                <a:moveTo>
                  <a:pt x="415" y="364"/>
                </a:moveTo>
                <a:cubicBezTo>
                  <a:pt x="415" y="364"/>
                  <a:pt x="422" y="351"/>
                  <a:pt x="388" y="335"/>
                </a:cubicBezTo>
                <a:cubicBezTo>
                  <a:pt x="307" y="291"/>
                  <a:pt x="307" y="291"/>
                  <a:pt x="307" y="291"/>
                </a:cubicBezTo>
                <a:cubicBezTo>
                  <a:pt x="273" y="257"/>
                  <a:pt x="273" y="257"/>
                  <a:pt x="273" y="257"/>
                </a:cubicBezTo>
                <a:cubicBezTo>
                  <a:pt x="256" y="248"/>
                  <a:pt x="246" y="251"/>
                  <a:pt x="262" y="240"/>
                </a:cubicBezTo>
                <a:cubicBezTo>
                  <a:pt x="274" y="230"/>
                  <a:pt x="282" y="216"/>
                  <a:pt x="288" y="199"/>
                </a:cubicBezTo>
                <a:cubicBezTo>
                  <a:pt x="289" y="198"/>
                  <a:pt x="292" y="194"/>
                  <a:pt x="294" y="185"/>
                </a:cubicBezTo>
                <a:cubicBezTo>
                  <a:pt x="294" y="185"/>
                  <a:pt x="325" y="148"/>
                  <a:pt x="298" y="147"/>
                </a:cubicBezTo>
                <a:cubicBezTo>
                  <a:pt x="298" y="147"/>
                  <a:pt x="326" y="96"/>
                  <a:pt x="285" y="57"/>
                </a:cubicBezTo>
                <a:cubicBezTo>
                  <a:pt x="285" y="57"/>
                  <a:pt x="283" y="55"/>
                  <a:pt x="280" y="52"/>
                </a:cubicBezTo>
                <a:cubicBezTo>
                  <a:pt x="271" y="42"/>
                  <a:pt x="262" y="37"/>
                  <a:pt x="262" y="37"/>
                </a:cubicBezTo>
                <a:cubicBezTo>
                  <a:pt x="203" y="0"/>
                  <a:pt x="155" y="50"/>
                  <a:pt x="155" y="50"/>
                </a:cubicBezTo>
                <a:cubicBezTo>
                  <a:pt x="113" y="88"/>
                  <a:pt x="140" y="140"/>
                  <a:pt x="140" y="140"/>
                </a:cubicBezTo>
                <a:cubicBezTo>
                  <a:pt x="112" y="140"/>
                  <a:pt x="142" y="179"/>
                  <a:pt x="142" y="179"/>
                </a:cubicBezTo>
                <a:cubicBezTo>
                  <a:pt x="146" y="197"/>
                  <a:pt x="150" y="195"/>
                  <a:pt x="150" y="195"/>
                </a:cubicBezTo>
                <a:cubicBezTo>
                  <a:pt x="152" y="195"/>
                  <a:pt x="152" y="198"/>
                  <a:pt x="153" y="202"/>
                </a:cubicBezTo>
                <a:cubicBezTo>
                  <a:pt x="154" y="201"/>
                  <a:pt x="154" y="201"/>
                  <a:pt x="155" y="201"/>
                </a:cubicBezTo>
                <a:cubicBezTo>
                  <a:pt x="160" y="216"/>
                  <a:pt x="168" y="229"/>
                  <a:pt x="178" y="239"/>
                </a:cubicBezTo>
                <a:cubicBezTo>
                  <a:pt x="187" y="251"/>
                  <a:pt x="163" y="251"/>
                  <a:pt x="159" y="256"/>
                </a:cubicBezTo>
                <a:cubicBezTo>
                  <a:pt x="157" y="259"/>
                  <a:pt x="129" y="291"/>
                  <a:pt x="129" y="291"/>
                </a:cubicBezTo>
                <a:cubicBezTo>
                  <a:pt x="48" y="335"/>
                  <a:pt x="48" y="335"/>
                  <a:pt x="48" y="335"/>
                </a:cubicBezTo>
                <a:cubicBezTo>
                  <a:pt x="15" y="351"/>
                  <a:pt x="21" y="364"/>
                  <a:pt x="21" y="364"/>
                </a:cubicBezTo>
                <a:cubicBezTo>
                  <a:pt x="0" y="451"/>
                  <a:pt x="0" y="451"/>
                  <a:pt x="0" y="451"/>
                </a:cubicBezTo>
                <a:cubicBezTo>
                  <a:pt x="0" y="470"/>
                  <a:pt x="0" y="470"/>
                  <a:pt x="0" y="470"/>
                </a:cubicBezTo>
                <a:cubicBezTo>
                  <a:pt x="437" y="470"/>
                  <a:pt x="437" y="470"/>
                  <a:pt x="437" y="470"/>
                </a:cubicBezTo>
                <a:cubicBezTo>
                  <a:pt x="437" y="451"/>
                  <a:pt x="437" y="451"/>
                  <a:pt x="437" y="451"/>
                </a:cubicBezTo>
                <a:lnTo>
                  <a:pt x="415" y="364"/>
                </a:lnTo>
                <a:close/>
              </a:path>
            </a:pathLst>
          </a:custGeom>
          <a:solidFill>
            <a:srgbClr val="3B4449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60"/>
          <p:cNvSpPr>
            <a:spLocks/>
          </p:cNvSpPr>
          <p:nvPr/>
        </p:nvSpPr>
        <p:spPr bwMode="auto">
          <a:xfrm>
            <a:off x="496987" y="2258335"/>
            <a:ext cx="554943" cy="596101"/>
          </a:xfrm>
          <a:custGeom>
            <a:avLst/>
            <a:gdLst>
              <a:gd name="T0" fmla="*/ 415 w 437"/>
              <a:gd name="T1" fmla="*/ 364 h 470"/>
              <a:gd name="T2" fmla="*/ 388 w 437"/>
              <a:gd name="T3" fmla="*/ 335 h 470"/>
              <a:gd name="T4" fmla="*/ 307 w 437"/>
              <a:gd name="T5" fmla="*/ 291 h 470"/>
              <a:gd name="T6" fmla="*/ 273 w 437"/>
              <a:gd name="T7" fmla="*/ 257 h 470"/>
              <a:gd name="T8" fmla="*/ 262 w 437"/>
              <a:gd name="T9" fmla="*/ 240 h 470"/>
              <a:gd name="T10" fmla="*/ 288 w 437"/>
              <a:gd name="T11" fmla="*/ 199 h 470"/>
              <a:gd name="T12" fmla="*/ 294 w 437"/>
              <a:gd name="T13" fmla="*/ 185 h 470"/>
              <a:gd name="T14" fmla="*/ 298 w 437"/>
              <a:gd name="T15" fmla="*/ 147 h 470"/>
              <a:gd name="T16" fmla="*/ 285 w 437"/>
              <a:gd name="T17" fmla="*/ 57 h 470"/>
              <a:gd name="T18" fmla="*/ 280 w 437"/>
              <a:gd name="T19" fmla="*/ 52 h 470"/>
              <a:gd name="T20" fmla="*/ 262 w 437"/>
              <a:gd name="T21" fmla="*/ 37 h 470"/>
              <a:gd name="T22" fmla="*/ 155 w 437"/>
              <a:gd name="T23" fmla="*/ 50 h 470"/>
              <a:gd name="T24" fmla="*/ 140 w 437"/>
              <a:gd name="T25" fmla="*/ 140 h 470"/>
              <a:gd name="T26" fmla="*/ 142 w 437"/>
              <a:gd name="T27" fmla="*/ 179 h 470"/>
              <a:gd name="T28" fmla="*/ 150 w 437"/>
              <a:gd name="T29" fmla="*/ 195 h 470"/>
              <a:gd name="T30" fmla="*/ 153 w 437"/>
              <a:gd name="T31" fmla="*/ 202 h 470"/>
              <a:gd name="T32" fmla="*/ 155 w 437"/>
              <a:gd name="T33" fmla="*/ 201 h 470"/>
              <a:gd name="T34" fmla="*/ 178 w 437"/>
              <a:gd name="T35" fmla="*/ 239 h 470"/>
              <a:gd name="T36" fmla="*/ 159 w 437"/>
              <a:gd name="T37" fmla="*/ 256 h 470"/>
              <a:gd name="T38" fmla="*/ 129 w 437"/>
              <a:gd name="T39" fmla="*/ 291 h 470"/>
              <a:gd name="T40" fmla="*/ 48 w 437"/>
              <a:gd name="T41" fmla="*/ 335 h 470"/>
              <a:gd name="T42" fmla="*/ 21 w 437"/>
              <a:gd name="T43" fmla="*/ 364 h 470"/>
              <a:gd name="T44" fmla="*/ 0 w 437"/>
              <a:gd name="T45" fmla="*/ 451 h 470"/>
              <a:gd name="T46" fmla="*/ 0 w 437"/>
              <a:gd name="T47" fmla="*/ 470 h 470"/>
              <a:gd name="T48" fmla="*/ 437 w 437"/>
              <a:gd name="T49" fmla="*/ 470 h 470"/>
              <a:gd name="T50" fmla="*/ 437 w 437"/>
              <a:gd name="T51" fmla="*/ 451 h 470"/>
              <a:gd name="T52" fmla="*/ 415 w 437"/>
              <a:gd name="T53" fmla="*/ 364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37" h="470">
                <a:moveTo>
                  <a:pt x="415" y="364"/>
                </a:moveTo>
                <a:cubicBezTo>
                  <a:pt x="415" y="364"/>
                  <a:pt x="422" y="351"/>
                  <a:pt x="388" y="335"/>
                </a:cubicBezTo>
                <a:cubicBezTo>
                  <a:pt x="307" y="291"/>
                  <a:pt x="307" y="291"/>
                  <a:pt x="307" y="291"/>
                </a:cubicBezTo>
                <a:cubicBezTo>
                  <a:pt x="273" y="257"/>
                  <a:pt x="273" y="257"/>
                  <a:pt x="273" y="257"/>
                </a:cubicBezTo>
                <a:cubicBezTo>
                  <a:pt x="256" y="248"/>
                  <a:pt x="246" y="251"/>
                  <a:pt x="262" y="240"/>
                </a:cubicBezTo>
                <a:cubicBezTo>
                  <a:pt x="274" y="230"/>
                  <a:pt x="282" y="216"/>
                  <a:pt x="288" y="199"/>
                </a:cubicBezTo>
                <a:cubicBezTo>
                  <a:pt x="289" y="198"/>
                  <a:pt x="292" y="194"/>
                  <a:pt x="294" y="185"/>
                </a:cubicBezTo>
                <a:cubicBezTo>
                  <a:pt x="294" y="185"/>
                  <a:pt x="325" y="148"/>
                  <a:pt x="298" y="147"/>
                </a:cubicBezTo>
                <a:cubicBezTo>
                  <a:pt x="298" y="147"/>
                  <a:pt x="326" y="96"/>
                  <a:pt x="285" y="57"/>
                </a:cubicBezTo>
                <a:cubicBezTo>
                  <a:pt x="285" y="57"/>
                  <a:pt x="283" y="55"/>
                  <a:pt x="280" y="52"/>
                </a:cubicBezTo>
                <a:cubicBezTo>
                  <a:pt x="271" y="42"/>
                  <a:pt x="262" y="37"/>
                  <a:pt x="262" y="37"/>
                </a:cubicBezTo>
                <a:cubicBezTo>
                  <a:pt x="203" y="0"/>
                  <a:pt x="155" y="50"/>
                  <a:pt x="155" y="50"/>
                </a:cubicBezTo>
                <a:cubicBezTo>
                  <a:pt x="113" y="88"/>
                  <a:pt x="140" y="140"/>
                  <a:pt x="140" y="140"/>
                </a:cubicBezTo>
                <a:cubicBezTo>
                  <a:pt x="112" y="140"/>
                  <a:pt x="142" y="179"/>
                  <a:pt x="142" y="179"/>
                </a:cubicBezTo>
                <a:cubicBezTo>
                  <a:pt x="146" y="197"/>
                  <a:pt x="150" y="195"/>
                  <a:pt x="150" y="195"/>
                </a:cubicBezTo>
                <a:cubicBezTo>
                  <a:pt x="152" y="195"/>
                  <a:pt x="152" y="198"/>
                  <a:pt x="153" y="202"/>
                </a:cubicBezTo>
                <a:cubicBezTo>
                  <a:pt x="154" y="201"/>
                  <a:pt x="154" y="201"/>
                  <a:pt x="155" y="201"/>
                </a:cubicBezTo>
                <a:cubicBezTo>
                  <a:pt x="160" y="216"/>
                  <a:pt x="168" y="229"/>
                  <a:pt x="178" y="239"/>
                </a:cubicBezTo>
                <a:cubicBezTo>
                  <a:pt x="187" y="251"/>
                  <a:pt x="163" y="251"/>
                  <a:pt x="159" y="256"/>
                </a:cubicBezTo>
                <a:cubicBezTo>
                  <a:pt x="157" y="259"/>
                  <a:pt x="129" y="291"/>
                  <a:pt x="129" y="291"/>
                </a:cubicBezTo>
                <a:cubicBezTo>
                  <a:pt x="48" y="335"/>
                  <a:pt x="48" y="335"/>
                  <a:pt x="48" y="335"/>
                </a:cubicBezTo>
                <a:cubicBezTo>
                  <a:pt x="15" y="351"/>
                  <a:pt x="21" y="364"/>
                  <a:pt x="21" y="364"/>
                </a:cubicBezTo>
                <a:cubicBezTo>
                  <a:pt x="0" y="451"/>
                  <a:pt x="0" y="451"/>
                  <a:pt x="0" y="451"/>
                </a:cubicBezTo>
                <a:cubicBezTo>
                  <a:pt x="0" y="470"/>
                  <a:pt x="0" y="470"/>
                  <a:pt x="0" y="470"/>
                </a:cubicBezTo>
                <a:cubicBezTo>
                  <a:pt x="437" y="470"/>
                  <a:pt x="437" y="470"/>
                  <a:pt x="437" y="470"/>
                </a:cubicBezTo>
                <a:cubicBezTo>
                  <a:pt x="437" y="451"/>
                  <a:pt x="437" y="451"/>
                  <a:pt x="437" y="451"/>
                </a:cubicBezTo>
                <a:lnTo>
                  <a:pt x="415" y="364"/>
                </a:lnTo>
                <a:close/>
              </a:path>
            </a:pathLst>
          </a:custGeom>
          <a:solidFill>
            <a:srgbClr val="3B4449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圆角矩形 52"/>
          <p:cNvSpPr/>
          <p:nvPr/>
        </p:nvSpPr>
        <p:spPr>
          <a:xfrm>
            <a:off x="1051930" y="2189764"/>
            <a:ext cx="1201990" cy="436817"/>
          </a:xfrm>
          <a:prstGeom prst="roundRect">
            <a:avLst>
              <a:gd name="adj" fmla="val 9938"/>
            </a:avLst>
          </a:prstGeom>
          <a:solidFill>
            <a:srgbClr val="005BAC"/>
          </a:solidFill>
          <a:ln>
            <a:solidFill>
              <a:srgbClr val="005B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个人成长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54" name="Freeform 60"/>
          <p:cNvSpPr>
            <a:spLocks/>
          </p:cNvSpPr>
          <p:nvPr/>
        </p:nvSpPr>
        <p:spPr bwMode="auto">
          <a:xfrm>
            <a:off x="219515" y="2105807"/>
            <a:ext cx="554943" cy="596101"/>
          </a:xfrm>
          <a:custGeom>
            <a:avLst/>
            <a:gdLst>
              <a:gd name="T0" fmla="*/ 415 w 437"/>
              <a:gd name="T1" fmla="*/ 364 h 470"/>
              <a:gd name="T2" fmla="*/ 388 w 437"/>
              <a:gd name="T3" fmla="*/ 335 h 470"/>
              <a:gd name="T4" fmla="*/ 307 w 437"/>
              <a:gd name="T5" fmla="*/ 291 h 470"/>
              <a:gd name="T6" fmla="*/ 273 w 437"/>
              <a:gd name="T7" fmla="*/ 257 h 470"/>
              <a:gd name="T8" fmla="*/ 262 w 437"/>
              <a:gd name="T9" fmla="*/ 240 h 470"/>
              <a:gd name="T10" fmla="*/ 288 w 437"/>
              <a:gd name="T11" fmla="*/ 199 h 470"/>
              <a:gd name="T12" fmla="*/ 294 w 437"/>
              <a:gd name="T13" fmla="*/ 185 h 470"/>
              <a:gd name="T14" fmla="*/ 298 w 437"/>
              <a:gd name="T15" fmla="*/ 147 h 470"/>
              <a:gd name="T16" fmla="*/ 285 w 437"/>
              <a:gd name="T17" fmla="*/ 57 h 470"/>
              <a:gd name="T18" fmla="*/ 280 w 437"/>
              <a:gd name="T19" fmla="*/ 52 h 470"/>
              <a:gd name="T20" fmla="*/ 262 w 437"/>
              <a:gd name="T21" fmla="*/ 37 h 470"/>
              <a:gd name="T22" fmla="*/ 155 w 437"/>
              <a:gd name="T23" fmla="*/ 50 h 470"/>
              <a:gd name="T24" fmla="*/ 140 w 437"/>
              <a:gd name="T25" fmla="*/ 140 h 470"/>
              <a:gd name="T26" fmla="*/ 142 w 437"/>
              <a:gd name="T27" fmla="*/ 179 h 470"/>
              <a:gd name="T28" fmla="*/ 150 w 437"/>
              <a:gd name="T29" fmla="*/ 195 h 470"/>
              <a:gd name="T30" fmla="*/ 153 w 437"/>
              <a:gd name="T31" fmla="*/ 202 h 470"/>
              <a:gd name="T32" fmla="*/ 155 w 437"/>
              <a:gd name="T33" fmla="*/ 201 h 470"/>
              <a:gd name="T34" fmla="*/ 178 w 437"/>
              <a:gd name="T35" fmla="*/ 239 h 470"/>
              <a:gd name="T36" fmla="*/ 159 w 437"/>
              <a:gd name="T37" fmla="*/ 256 h 470"/>
              <a:gd name="T38" fmla="*/ 129 w 437"/>
              <a:gd name="T39" fmla="*/ 291 h 470"/>
              <a:gd name="T40" fmla="*/ 48 w 437"/>
              <a:gd name="T41" fmla="*/ 335 h 470"/>
              <a:gd name="T42" fmla="*/ 21 w 437"/>
              <a:gd name="T43" fmla="*/ 364 h 470"/>
              <a:gd name="T44" fmla="*/ 0 w 437"/>
              <a:gd name="T45" fmla="*/ 451 h 470"/>
              <a:gd name="T46" fmla="*/ 0 w 437"/>
              <a:gd name="T47" fmla="*/ 470 h 470"/>
              <a:gd name="T48" fmla="*/ 437 w 437"/>
              <a:gd name="T49" fmla="*/ 470 h 470"/>
              <a:gd name="T50" fmla="*/ 437 w 437"/>
              <a:gd name="T51" fmla="*/ 451 h 470"/>
              <a:gd name="T52" fmla="*/ 415 w 437"/>
              <a:gd name="T53" fmla="*/ 364 h 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437" h="470">
                <a:moveTo>
                  <a:pt x="415" y="364"/>
                </a:moveTo>
                <a:cubicBezTo>
                  <a:pt x="415" y="364"/>
                  <a:pt x="422" y="351"/>
                  <a:pt x="388" y="335"/>
                </a:cubicBezTo>
                <a:cubicBezTo>
                  <a:pt x="307" y="291"/>
                  <a:pt x="307" y="291"/>
                  <a:pt x="307" y="291"/>
                </a:cubicBezTo>
                <a:cubicBezTo>
                  <a:pt x="273" y="257"/>
                  <a:pt x="273" y="257"/>
                  <a:pt x="273" y="257"/>
                </a:cubicBezTo>
                <a:cubicBezTo>
                  <a:pt x="256" y="248"/>
                  <a:pt x="246" y="251"/>
                  <a:pt x="262" y="240"/>
                </a:cubicBezTo>
                <a:cubicBezTo>
                  <a:pt x="274" y="230"/>
                  <a:pt x="282" y="216"/>
                  <a:pt x="288" y="199"/>
                </a:cubicBezTo>
                <a:cubicBezTo>
                  <a:pt x="289" y="198"/>
                  <a:pt x="292" y="194"/>
                  <a:pt x="294" y="185"/>
                </a:cubicBezTo>
                <a:cubicBezTo>
                  <a:pt x="294" y="185"/>
                  <a:pt x="325" y="148"/>
                  <a:pt x="298" y="147"/>
                </a:cubicBezTo>
                <a:cubicBezTo>
                  <a:pt x="298" y="147"/>
                  <a:pt x="326" y="96"/>
                  <a:pt x="285" y="57"/>
                </a:cubicBezTo>
                <a:cubicBezTo>
                  <a:pt x="285" y="57"/>
                  <a:pt x="283" y="55"/>
                  <a:pt x="280" y="52"/>
                </a:cubicBezTo>
                <a:cubicBezTo>
                  <a:pt x="271" y="42"/>
                  <a:pt x="262" y="37"/>
                  <a:pt x="262" y="37"/>
                </a:cubicBezTo>
                <a:cubicBezTo>
                  <a:pt x="203" y="0"/>
                  <a:pt x="155" y="50"/>
                  <a:pt x="155" y="50"/>
                </a:cubicBezTo>
                <a:cubicBezTo>
                  <a:pt x="113" y="88"/>
                  <a:pt x="140" y="140"/>
                  <a:pt x="140" y="140"/>
                </a:cubicBezTo>
                <a:cubicBezTo>
                  <a:pt x="112" y="140"/>
                  <a:pt x="142" y="179"/>
                  <a:pt x="142" y="179"/>
                </a:cubicBezTo>
                <a:cubicBezTo>
                  <a:pt x="146" y="197"/>
                  <a:pt x="150" y="195"/>
                  <a:pt x="150" y="195"/>
                </a:cubicBezTo>
                <a:cubicBezTo>
                  <a:pt x="152" y="195"/>
                  <a:pt x="152" y="198"/>
                  <a:pt x="153" y="202"/>
                </a:cubicBezTo>
                <a:cubicBezTo>
                  <a:pt x="154" y="201"/>
                  <a:pt x="154" y="201"/>
                  <a:pt x="155" y="201"/>
                </a:cubicBezTo>
                <a:cubicBezTo>
                  <a:pt x="160" y="216"/>
                  <a:pt x="168" y="229"/>
                  <a:pt x="178" y="239"/>
                </a:cubicBezTo>
                <a:cubicBezTo>
                  <a:pt x="187" y="251"/>
                  <a:pt x="163" y="251"/>
                  <a:pt x="159" y="256"/>
                </a:cubicBezTo>
                <a:cubicBezTo>
                  <a:pt x="157" y="259"/>
                  <a:pt x="129" y="291"/>
                  <a:pt x="129" y="291"/>
                </a:cubicBezTo>
                <a:cubicBezTo>
                  <a:pt x="48" y="335"/>
                  <a:pt x="48" y="335"/>
                  <a:pt x="48" y="335"/>
                </a:cubicBezTo>
                <a:cubicBezTo>
                  <a:pt x="15" y="351"/>
                  <a:pt x="21" y="364"/>
                  <a:pt x="21" y="364"/>
                </a:cubicBezTo>
                <a:cubicBezTo>
                  <a:pt x="0" y="451"/>
                  <a:pt x="0" y="451"/>
                  <a:pt x="0" y="451"/>
                </a:cubicBezTo>
                <a:cubicBezTo>
                  <a:pt x="0" y="470"/>
                  <a:pt x="0" y="470"/>
                  <a:pt x="0" y="470"/>
                </a:cubicBezTo>
                <a:cubicBezTo>
                  <a:pt x="437" y="470"/>
                  <a:pt x="437" y="470"/>
                  <a:pt x="437" y="470"/>
                </a:cubicBezTo>
                <a:cubicBezTo>
                  <a:pt x="437" y="451"/>
                  <a:pt x="437" y="451"/>
                  <a:pt x="437" y="451"/>
                </a:cubicBezTo>
                <a:lnTo>
                  <a:pt x="415" y="364"/>
                </a:lnTo>
                <a:close/>
              </a:path>
            </a:pathLst>
          </a:custGeom>
          <a:solidFill>
            <a:srgbClr val="3B4449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="" xmlns:p14="http://schemas.microsoft.com/office/powerpoint/2010/main" val="71973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eeform 5"/>
          <p:cNvSpPr>
            <a:spLocks/>
          </p:cNvSpPr>
          <p:nvPr/>
        </p:nvSpPr>
        <p:spPr bwMode="auto">
          <a:xfrm>
            <a:off x="5062917" y="5095983"/>
            <a:ext cx="3197225" cy="852488"/>
          </a:xfrm>
          <a:custGeom>
            <a:avLst/>
            <a:gdLst>
              <a:gd name="T0" fmla="*/ 0 w 251"/>
              <a:gd name="T1" fmla="*/ 67 h 67"/>
              <a:gd name="T2" fmla="*/ 0 w 251"/>
              <a:gd name="T3" fmla="*/ 67 h 67"/>
              <a:gd name="T4" fmla="*/ 251 w 251"/>
              <a:gd name="T5" fmla="*/ 67 h 67"/>
              <a:gd name="T6" fmla="*/ 251 w 251"/>
              <a:gd name="T7" fmla="*/ 0 h 67"/>
              <a:gd name="T8" fmla="*/ 0 w 251"/>
              <a:gd name="T9" fmla="*/ 67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1" h="67">
                <a:moveTo>
                  <a:pt x="0" y="67"/>
                </a:moveTo>
                <a:cubicBezTo>
                  <a:pt x="0" y="67"/>
                  <a:pt x="0" y="67"/>
                  <a:pt x="0" y="67"/>
                </a:cubicBezTo>
                <a:cubicBezTo>
                  <a:pt x="251" y="67"/>
                  <a:pt x="251" y="67"/>
                  <a:pt x="251" y="67"/>
                </a:cubicBezTo>
                <a:cubicBezTo>
                  <a:pt x="251" y="0"/>
                  <a:pt x="251" y="0"/>
                  <a:pt x="251" y="0"/>
                </a:cubicBezTo>
                <a:cubicBezTo>
                  <a:pt x="178" y="38"/>
                  <a:pt x="92" y="62"/>
                  <a:pt x="0" y="67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1600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8310942" y="4637196"/>
            <a:ext cx="750888" cy="1311275"/>
          </a:xfrm>
          <a:custGeom>
            <a:avLst/>
            <a:gdLst>
              <a:gd name="T0" fmla="*/ 0 w 59"/>
              <a:gd name="T1" fmla="*/ 36 h 103"/>
              <a:gd name="T2" fmla="*/ 0 w 59"/>
              <a:gd name="T3" fmla="*/ 103 h 103"/>
              <a:gd name="T4" fmla="*/ 59 w 59"/>
              <a:gd name="T5" fmla="*/ 103 h 103"/>
              <a:gd name="T6" fmla="*/ 59 w 59"/>
              <a:gd name="T7" fmla="*/ 0 h 103"/>
              <a:gd name="T8" fmla="*/ 0 w 59"/>
              <a:gd name="T9" fmla="*/ 3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9" h="103">
                <a:moveTo>
                  <a:pt x="0" y="36"/>
                </a:moveTo>
                <a:cubicBezTo>
                  <a:pt x="0" y="103"/>
                  <a:pt x="0" y="103"/>
                  <a:pt x="0" y="103"/>
                </a:cubicBezTo>
                <a:cubicBezTo>
                  <a:pt x="59" y="103"/>
                  <a:pt x="59" y="103"/>
                  <a:pt x="59" y="103"/>
                </a:cubicBezTo>
                <a:cubicBezTo>
                  <a:pt x="59" y="0"/>
                  <a:pt x="59" y="0"/>
                  <a:pt x="59" y="0"/>
                </a:cubicBezTo>
                <a:cubicBezTo>
                  <a:pt x="41" y="13"/>
                  <a:pt x="21" y="25"/>
                  <a:pt x="0" y="36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7"/>
          <p:cNvSpPr>
            <a:spLocks/>
          </p:cNvSpPr>
          <p:nvPr/>
        </p:nvSpPr>
        <p:spPr bwMode="auto">
          <a:xfrm>
            <a:off x="10119105" y="3338621"/>
            <a:ext cx="395288" cy="2609850"/>
          </a:xfrm>
          <a:custGeom>
            <a:avLst/>
            <a:gdLst>
              <a:gd name="T0" fmla="*/ 31 w 31"/>
              <a:gd name="T1" fmla="*/ 0 h 205"/>
              <a:gd name="T2" fmla="*/ 28 w 31"/>
              <a:gd name="T3" fmla="*/ 0 h 205"/>
              <a:gd name="T4" fmla="*/ 0 w 31"/>
              <a:gd name="T5" fmla="*/ 36 h 205"/>
              <a:gd name="T6" fmla="*/ 0 w 31"/>
              <a:gd name="T7" fmla="*/ 205 h 205"/>
              <a:gd name="T8" fmla="*/ 31 w 31"/>
              <a:gd name="T9" fmla="*/ 205 h 205"/>
              <a:gd name="T10" fmla="*/ 31 w 31"/>
              <a:gd name="T11" fmla="*/ 0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" h="205">
                <a:moveTo>
                  <a:pt x="31" y="0"/>
                </a:moveTo>
                <a:cubicBezTo>
                  <a:pt x="28" y="0"/>
                  <a:pt x="28" y="0"/>
                  <a:pt x="28" y="0"/>
                </a:cubicBezTo>
                <a:cubicBezTo>
                  <a:pt x="20" y="13"/>
                  <a:pt x="11" y="25"/>
                  <a:pt x="0" y="36"/>
                </a:cubicBezTo>
                <a:cubicBezTo>
                  <a:pt x="0" y="205"/>
                  <a:pt x="0" y="205"/>
                  <a:pt x="0" y="205"/>
                </a:cubicBezTo>
                <a:cubicBezTo>
                  <a:pt x="31" y="205"/>
                  <a:pt x="31" y="205"/>
                  <a:pt x="31" y="205"/>
                </a:cubicBezTo>
                <a:lnTo>
                  <a:pt x="31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8"/>
          <p:cNvSpPr>
            <a:spLocks/>
          </p:cNvSpPr>
          <p:nvPr/>
        </p:nvSpPr>
        <p:spPr bwMode="auto">
          <a:xfrm>
            <a:off x="9126917" y="3797408"/>
            <a:ext cx="941388" cy="2151063"/>
          </a:xfrm>
          <a:custGeom>
            <a:avLst/>
            <a:gdLst>
              <a:gd name="T0" fmla="*/ 0 w 74"/>
              <a:gd name="T1" fmla="*/ 66 h 169"/>
              <a:gd name="T2" fmla="*/ 0 w 74"/>
              <a:gd name="T3" fmla="*/ 169 h 169"/>
              <a:gd name="T4" fmla="*/ 74 w 74"/>
              <a:gd name="T5" fmla="*/ 169 h 169"/>
              <a:gd name="T6" fmla="*/ 74 w 74"/>
              <a:gd name="T7" fmla="*/ 0 h 169"/>
              <a:gd name="T8" fmla="*/ 0 w 74"/>
              <a:gd name="T9" fmla="*/ 66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4" h="169">
                <a:moveTo>
                  <a:pt x="0" y="66"/>
                </a:moveTo>
                <a:cubicBezTo>
                  <a:pt x="0" y="169"/>
                  <a:pt x="0" y="169"/>
                  <a:pt x="0" y="169"/>
                </a:cubicBezTo>
                <a:cubicBezTo>
                  <a:pt x="74" y="169"/>
                  <a:pt x="74" y="169"/>
                  <a:pt x="74" y="169"/>
                </a:cubicBezTo>
                <a:cubicBezTo>
                  <a:pt x="74" y="0"/>
                  <a:pt x="74" y="0"/>
                  <a:pt x="74" y="0"/>
                </a:cubicBezTo>
                <a:cubicBezTo>
                  <a:pt x="52" y="24"/>
                  <a:pt x="28" y="47"/>
                  <a:pt x="0" y="66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1600"/>
          </a:p>
        </p:txBody>
      </p:sp>
      <p:sp>
        <p:nvSpPr>
          <p:cNvPr id="49" name="Freeform 9"/>
          <p:cNvSpPr>
            <a:spLocks/>
          </p:cNvSpPr>
          <p:nvPr/>
        </p:nvSpPr>
        <p:spPr bwMode="auto">
          <a:xfrm>
            <a:off x="6364879" y="4980889"/>
            <a:ext cx="926889" cy="541338"/>
          </a:xfrm>
          <a:custGeom>
            <a:avLst/>
            <a:gdLst>
              <a:gd name="T0" fmla="*/ 971 w 987"/>
              <a:gd name="T1" fmla="*/ 441 h 441"/>
              <a:gd name="T2" fmla="*/ 554 w 987"/>
              <a:gd name="T3" fmla="*/ 24 h 441"/>
              <a:gd name="T4" fmla="*/ 0 w 987"/>
              <a:gd name="T5" fmla="*/ 24 h 441"/>
              <a:gd name="T6" fmla="*/ 0 w 987"/>
              <a:gd name="T7" fmla="*/ 0 h 441"/>
              <a:gd name="T8" fmla="*/ 562 w 987"/>
              <a:gd name="T9" fmla="*/ 0 h 441"/>
              <a:gd name="T10" fmla="*/ 987 w 987"/>
              <a:gd name="T11" fmla="*/ 433 h 441"/>
              <a:gd name="T12" fmla="*/ 971 w 987"/>
              <a:gd name="T13" fmla="*/ 441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87" h="441">
                <a:moveTo>
                  <a:pt x="971" y="441"/>
                </a:moveTo>
                <a:lnTo>
                  <a:pt x="554" y="24"/>
                </a:lnTo>
                <a:lnTo>
                  <a:pt x="0" y="24"/>
                </a:lnTo>
                <a:lnTo>
                  <a:pt x="0" y="0"/>
                </a:lnTo>
                <a:lnTo>
                  <a:pt x="562" y="0"/>
                </a:lnTo>
                <a:lnTo>
                  <a:pt x="987" y="433"/>
                </a:lnTo>
                <a:lnTo>
                  <a:pt x="971" y="441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1600"/>
          </a:p>
        </p:txBody>
      </p:sp>
      <p:sp>
        <p:nvSpPr>
          <p:cNvPr id="50" name="Freeform 10"/>
          <p:cNvSpPr>
            <a:spLocks/>
          </p:cNvSpPr>
          <p:nvPr/>
        </p:nvSpPr>
        <p:spPr bwMode="auto">
          <a:xfrm>
            <a:off x="7574111" y="4331601"/>
            <a:ext cx="1055920" cy="584993"/>
          </a:xfrm>
          <a:custGeom>
            <a:avLst/>
            <a:gdLst>
              <a:gd name="T0" fmla="*/ 971 w 987"/>
              <a:gd name="T1" fmla="*/ 440 h 440"/>
              <a:gd name="T2" fmla="*/ 553 w 987"/>
              <a:gd name="T3" fmla="*/ 24 h 440"/>
              <a:gd name="T4" fmla="*/ 0 w 987"/>
              <a:gd name="T5" fmla="*/ 24 h 440"/>
              <a:gd name="T6" fmla="*/ 0 w 987"/>
              <a:gd name="T7" fmla="*/ 0 h 440"/>
              <a:gd name="T8" fmla="*/ 561 w 987"/>
              <a:gd name="T9" fmla="*/ 0 h 440"/>
              <a:gd name="T10" fmla="*/ 987 w 987"/>
              <a:gd name="T11" fmla="*/ 432 h 440"/>
              <a:gd name="T12" fmla="*/ 971 w 987"/>
              <a:gd name="T13" fmla="*/ 440 h 4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87" h="440">
                <a:moveTo>
                  <a:pt x="971" y="440"/>
                </a:moveTo>
                <a:lnTo>
                  <a:pt x="553" y="24"/>
                </a:lnTo>
                <a:lnTo>
                  <a:pt x="0" y="24"/>
                </a:lnTo>
                <a:lnTo>
                  <a:pt x="0" y="0"/>
                </a:lnTo>
                <a:lnTo>
                  <a:pt x="561" y="0"/>
                </a:lnTo>
                <a:lnTo>
                  <a:pt x="987" y="432"/>
                </a:lnTo>
                <a:lnTo>
                  <a:pt x="971" y="44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11"/>
          <p:cNvSpPr>
            <a:spLocks/>
          </p:cNvSpPr>
          <p:nvPr/>
        </p:nvSpPr>
        <p:spPr bwMode="auto">
          <a:xfrm>
            <a:off x="8260142" y="3683108"/>
            <a:ext cx="1311276" cy="623887"/>
          </a:xfrm>
          <a:custGeom>
            <a:avLst/>
            <a:gdLst>
              <a:gd name="T0" fmla="*/ 979 w 995"/>
              <a:gd name="T1" fmla="*/ 441 h 441"/>
              <a:gd name="T2" fmla="*/ 554 w 995"/>
              <a:gd name="T3" fmla="*/ 16 h 441"/>
              <a:gd name="T4" fmla="*/ 0 w 995"/>
              <a:gd name="T5" fmla="*/ 16 h 441"/>
              <a:gd name="T6" fmla="*/ 0 w 995"/>
              <a:gd name="T7" fmla="*/ 0 h 441"/>
              <a:gd name="T8" fmla="*/ 562 w 995"/>
              <a:gd name="T9" fmla="*/ 0 h 441"/>
              <a:gd name="T10" fmla="*/ 995 w 995"/>
              <a:gd name="T11" fmla="*/ 425 h 441"/>
              <a:gd name="T12" fmla="*/ 979 w 995"/>
              <a:gd name="T13" fmla="*/ 441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95" h="441">
                <a:moveTo>
                  <a:pt x="979" y="441"/>
                </a:moveTo>
                <a:lnTo>
                  <a:pt x="554" y="16"/>
                </a:lnTo>
                <a:lnTo>
                  <a:pt x="0" y="16"/>
                </a:lnTo>
                <a:lnTo>
                  <a:pt x="0" y="0"/>
                </a:lnTo>
                <a:lnTo>
                  <a:pt x="562" y="0"/>
                </a:lnTo>
                <a:lnTo>
                  <a:pt x="995" y="425"/>
                </a:lnTo>
                <a:lnTo>
                  <a:pt x="979" y="441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1600"/>
          </a:p>
        </p:txBody>
      </p:sp>
      <p:sp>
        <p:nvSpPr>
          <p:cNvPr id="52" name="Freeform 12"/>
          <p:cNvSpPr>
            <a:spLocks/>
          </p:cNvSpPr>
          <p:nvPr/>
        </p:nvSpPr>
        <p:spPr bwMode="auto">
          <a:xfrm>
            <a:off x="8693530" y="2995720"/>
            <a:ext cx="1623219" cy="687388"/>
          </a:xfrm>
          <a:custGeom>
            <a:avLst/>
            <a:gdLst>
              <a:gd name="T0" fmla="*/ 979 w 987"/>
              <a:gd name="T1" fmla="*/ 441 h 441"/>
              <a:gd name="T2" fmla="*/ 553 w 987"/>
              <a:gd name="T3" fmla="*/ 16 h 441"/>
              <a:gd name="T4" fmla="*/ 0 w 987"/>
              <a:gd name="T5" fmla="*/ 16 h 441"/>
              <a:gd name="T6" fmla="*/ 0 w 987"/>
              <a:gd name="T7" fmla="*/ 0 h 441"/>
              <a:gd name="T8" fmla="*/ 561 w 987"/>
              <a:gd name="T9" fmla="*/ 0 h 441"/>
              <a:gd name="T10" fmla="*/ 987 w 987"/>
              <a:gd name="T11" fmla="*/ 425 h 441"/>
              <a:gd name="T12" fmla="*/ 979 w 987"/>
              <a:gd name="T13" fmla="*/ 441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87" h="441">
                <a:moveTo>
                  <a:pt x="979" y="441"/>
                </a:moveTo>
                <a:lnTo>
                  <a:pt x="553" y="16"/>
                </a:lnTo>
                <a:lnTo>
                  <a:pt x="0" y="16"/>
                </a:lnTo>
                <a:lnTo>
                  <a:pt x="0" y="0"/>
                </a:lnTo>
                <a:lnTo>
                  <a:pt x="561" y="0"/>
                </a:lnTo>
                <a:lnTo>
                  <a:pt x="987" y="425"/>
                </a:lnTo>
                <a:lnTo>
                  <a:pt x="979" y="441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Oval 13"/>
          <p:cNvSpPr>
            <a:spLocks noChangeArrowheads="1"/>
          </p:cNvSpPr>
          <p:nvPr/>
        </p:nvSpPr>
        <p:spPr bwMode="auto">
          <a:xfrm>
            <a:off x="6267527" y="4916595"/>
            <a:ext cx="127000" cy="12858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1600"/>
          </a:p>
        </p:txBody>
      </p:sp>
      <p:sp>
        <p:nvSpPr>
          <p:cNvPr id="54" name="Oval 14"/>
          <p:cNvSpPr>
            <a:spLocks noChangeArrowheads="1"/>
          </p:cNvSpPr>
          <p:nvPr/>
        </p:nvSpPr>
        <p:spPr bwMode="auto">
          <a:xfrm>
            <a:off x="8145934" y="3616753"/>
            <a:ext cx="128588" cy="1397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 sz="1600"/>
          </a:p>
        </p:txBody>
      </p:sp>
      <p:sp>
        <p:nvSpPr>
          <p:cNvPr id="55" name="Oval 15"/>
          <p:cNvSpPr>
            <a:spLocks noChangeArrowheads="1"/>
          </p:cNvSpPr>
          <p:nvPr/>
        </p:nvSpPr>
        <p:spPr bwMode="auto">
          <a:xfrm>
            <a:off x="7470316" y="4306995"/>
            <a:ext cx="127000" cy="12858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Oval 16"/>
          <p:cNvSpPr>
            <a:spLocks noChangeArrowheads="1"/>
          </p:cNvSpPr>
          <p:nvPr/>
        </p:nvSpPr>
        <p:spPr bwMode="auto">
          <a:xfrm>
            <a:off x="8630030" y="2944920"/>
            <a:ext cx="127000" cy="139700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TextBox 692"/>
          <p:cNvSpPr txBox="1"/>
          <p:nvPr/>
        </p:nvSpPr>
        <p:spPr bwMode="auto">
          <a:xfrm>
            <a:off x="4848512" y="4776062"/>
            <a:ext cx="154721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spc="300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1.</a:t>
            </a:r>
            <a:r>
              <a:rPr lang="zh-CN" altLang="en-US" b="1" spc="300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网上报名</a:t>
            </a:r>
            <a:endParaRPr lang="zh-CN" altLang="en-US" b="1" spc="300" dirty="0">
              <a:solidFill>
                <a:schemeClr val="bg2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62" name="Freeform 7"/>
          <p:cNvSpPr>
            <a:spLocks/>
          </p:cNvSpPr>
          <p:nvPr/>
        </p:nvSpPr>
        <p:spPr bwMode="auto">
          <a:xfrm>
            <a:off x="10608809" y="2682316"/>
            <a:ext cx="395288" cy="3266155"/>
          </a:xfrm>
          <a:custGeom>
            <a:avLst/>
            <a:gdLst>
              <a:gd name="T0" fmla="*/ 31 w 31"/>
              <a:gd name="T1" fmla="*/ 0 h 205"/>
              <a:gd name="T2" fmla="*/ 28 w 31"/>
              <a:gd name="T3" fmla="*/ 0 h 205"/>
              <a:gd name="T4" fmla="*/ 0 w 31"/>
              <a:gd name="T5" fmla="*/ 36 h 205"/>
              <a:gd name="T6" fmla="*/ 0 w 31"/>
              <a:gd name="T7" fmla="*/ 205 h 205"/>
              <a:gd name="T8" fmla="*/ 31 w 31"/>
              <a:gd name="T9" fmla="*/ 205 h 205"/>
              <a:gd name="T10" fmla="*/ 31 w 31"/>
              <a:gd name="T11" fmla="*/ 0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" h="205">
                <a:moveTo>
                  <a:pt x="31" y="0"/>
                </a:moveTo>
                <a:cubicBezTo>
                  <a:pt x="28" y="0"/>
                  <a:pt x="28" y="0"/>
                  <a:pt x="28" y="0"/>
                </a:cubicBezTo>
                <a:cubicBezTo>
                  <a:pt x="20" y="13"/>
                  <a:pt x="11" y="25"/>
                  <a:pt x="0" y="36"/>
                </a:cubicBezTo>
                <a:cubicBezTo>
                  <a:pt x="0" y="205"/>
                  <a:pt x="0" y="205"/>
                  <a:pt x="0" y="205"/>
                </a:cubicBezTo>
                <a:cubicBezTo>
                  <a:pt x="31" y="205"/>
                  <a:pt x="31" y="205"/>
                  <a:pt x="31" y="205"/>
                </a:cubicBezTo>
                <a:lnTo>
                  <a:pt x="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7"/>
          <p:cNvSpPr>
            <a:spLocks/>
          </p:cNvSpPr>
          <p:nvPr/>
        </p:nvSpPr>
        <p:spPr bwMode="auto">
          <a:xfrm>
            <a:off x="11104123" y="1801906"/>
            <a:ext cx="197644" cy="4146565"/>
          </a:xfrm>
          <a:custGeom>
            <a:avLst/>
            <a:gdLst>
              <a:gd name="T0" fmla="*/ 31 w 31"/>
              <a:gd name="T1" fmla="*/ 0 h 205"/>
              <a:gd name="T2" fmla="*/ 28 w 31"/>
              <a:gd name="T3" fmla="*/ 0 h 205"/>
              <a:gd name="T4" fmla="*/ 0 w 31"/>
              <a:gd name="T5" fmla="*/ 36 h 205"/>
              <a:gd name="T6" fmla="*/ 0 w 31"/>
              <a:gd name="T7" fmla="*/ 205 h 205"/>
              <a:gd name="T8" fmla="*/ 31 w 31"/>
              <a:gd name="T9" fmla="*/ 205 h 205"/>
              <a:gd name="T10" fmla="*/ 31 w 31"/>
              <a:gd name="T11" fmla="*/ 0 h 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1" h="205">
                <a:moveTo>
                  <a:pt x="31" y="0"/>
                </a:moveTo>
                <a:cubicBezTo>
                  <a:pt x="28" y="0"/>
                  <a:pt x="28" y="0"/>
                  <a:pt x="28" y="0"/>
                </a:cubicBezTo>
                <a:cubicBezTo>
                  <a:pt x="20" y="13"/>
                  <a:pt x="11" y="25"/>
                  <a:pt x="0" y="36"/>
                </a:cubicBezTo>
                <a:cubicBezTo>
                  <a:pt x="0" y="205"/>
                  <a:pt x="0" y="205"/>
                  <a:pt x="0" y="205"/>
                </a:cubicBezTo>
                <a:cubicBezTo>
                  <a:pt x="31" y="205"/>
                  <a:pt x="31" y="205"/>
                  <a:pt x="31" y="205"/>
                </a:cubicBezTo>
                <a:lnTo>
                  <a:pt x="31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Freeform 12"/>
          <p:cNvSpPr>
            <a:spLocks/>
          </p:cNvSpPr>
          <p:nvPr/>
        </p:nvSpPr>
        <p:spPr bwMode="auto">
          <a:xfrm>
            <a:off x="9505139" y="2383541"/>
            <a:ext cx="1311998" cy="631229"/>
          </a:xfrm>
          <a:custGeom>
            <a:avLst/>
            <a:gdLst>
              <a:gd name="T0" fmla="*/ 979 w 987"/>
              <a:gd name="T1" fmla="*/ 441 h 441"/>
              <a:gd name="T2" fmla="*/ 553 w 987"/>
              <a:gd name="T3" fmla="*/ 16 h 441"/>
              <a:gd name="T4" fmla="*/ 0 w 987"/>
              <a:gd name="T5" fmla="*/ 16 h 441"/>
              <a:gd name="T6" fmla="*/ 0 w 987"/>
              <a:gd name="T7" fmla="*/ 0 h 441"/>
              <a:gd name="T8" fmla="*/ 561 w 987"/>
              <a:gd name="T9" fmla="*/ 0 h 441"/>
              <a:gd name="T10" fmla="*/ 987 w 987"/>
              <a:gd name="T11" fmla="*/ 425 h 441"/>
              <a:gd name="T12" fmla="*/ 979 w 987"/>
              <a:gd name="T13" fmla="*/ 441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87" h="441">
                <a:moveTo>
                  <a:pt x="979" y="441"/>
                </a:moveTo>
                <a:lnTo>
                  <a:pt x="553" y="16"/>
                </a:lnTo>
                <a:lnTo>
                  <a:pt x="0" y="16"/>
                </a:lnTo>
                <a:lnTo>
                  <a:pt x="0" y="0"/>
                </a:lnTo>
                <a:lnTo>
                  <a:pt x="561" y="0"/>
                </a:lnTo>
                <a:lnTo>
                  <a:pt x="987" y="425"/>
                </a:lnTo>
                <a:lnTo>
                  <a:pt x="979" y="441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Oval 16"/>
          <p:cNvSpPr>
            <a:spLocks noChangeArrowheads="1"/>
          </p:cNvSpPr>
          <p:nvPr/>
        </p:nvSpPr>
        <p:spPr bwMode="auto">
          <a:xfrm>
            <a:off x="9378139" y="2319717"/>
            <a:ext cx="127000" cy="13970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12"/>
          <p:cNvSpPr>
            <a:spLocks/>
          </p:cNvSpPr>
          <p:nvPr/>
        </p:nvSpPr>
        <p:spPr bwMode="auto">
          <a:xfrm>
            <a:off x="10068305" y="1474228"/>
            <a:ext cx="1134640" cy="791989"/>
          </a:xfrm>
          <a:custGeom>
            <a:avLst/>
            <a:gdLst>
              <a:gd name="T0" fmla="*/ 979 w 987"/>
              <a:gd name="T1" fmla="*/ 441 h 441"/>
              <a:gd name="T2" fmla="*/ 553 w 987"/>
              <a:gd name="T3" fmla="*/ 16 h 441"/>
              <a:gd name="T4" fmla="*/ 0 w 987"/>
              <a:gd name="T5" fmla="*/ 16 h 441"/>
              <a:gd name="T6" fmla="*/ 0 w 987"/>
              <a:gd name="T7" fmla="*/ 0 h 441"/>
              <a:gd name="T8" fmla="*/ 561 w 987"/>
              <a:gd name="T9" fmla="*/ 0 h 441"/>
              <a:gd name="T10" fmla="*/ 987 w 987"/>
              <a:gd name="T11" fmla="*/ 425 h 441"/>
              <a:gd name="T12" fmla="*/ 979 w 987"/>
              <a:gd name="T13" fmla="*/ 441 h 4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987" h="441">
                <a:moveTo>
                  <a:pt x="979" y="441"/>
                </a:moveTo>
                <a:lnTo>
                  <a:pt x="553" y="16"/>
                </a:lnTo>
                <a:lnTo>
                  <a:pt x="0" y="16"/>
                </a:lnTo>
                <a:lnTo>
                  <a:pt x="0" y="0"/>
                </a:lnTo>
                <a:lnTo>
                  <a:pt x="561" y="0"/>
                </a:lnTo>
                <a:lnTo>
                  <a:pt x="987" y="425"/>
                </a:lnTo>
                <a:lnTo>
                  <a:pt x="979" y="441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Oval 16"/>
          <p:cNvSpPr>
            <a:spLocks noChangeArrowheads="1"/>
          </p:cNvSpPr>
          <p:nvPr/>
        </p:nvSpPr>
        <p:spPr bwMode="auto">
          <a:xfrm>
            <a:off x="9941305" y="1441781"/>
            <a:ext cx="127000" cy="139700"/>
          </a:xfrm>
          <a:prstGeom prst="ellipse">
            <a:avLst/>
          </a:prstGeom>
          <a:solidFill>
            <a:srgbClr val="00206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TextBox 692"/>
          <p:cNvSpPr txBox="1"/>
          <p:nvPr/>
        </p:nvSpPr>
        <p:spPr bwMode="auto">
          <a:xfrm>
            <a:off x="6026893" y="4146935"/>
            <a:ext cx="1547218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spc="300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2.</a:t>
            </a:r>
            <a:r>
              <a:rPr lang="zh-CN" altLang="en-US" b="1" spc="300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简历筛选</a:t>
            </a:r>
            <a:endParaRPr lang="zh-CN" altLang="en-US" b="1" spc="300" dirty="0">
              <a:solidFill>
                <a:schemeClr val="bg2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70" name="TextBox 692"/>
          <p:cNvSpPr txBox="1"/>
          <p:nvPr/>
        </p:nvSpPr>
        <p:spPr bwMode="auto">
          <a:xfrm>
            <a:off x="7201619" y="3498442"/>
            <a:ext cx="1008609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spc="300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3.</a:t>
            </a:r>
            <a:r>
              <a:rPr lang="zh-CN" altLang="en-US" b="1" spc="300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笔试</a:t>
            </a:r>
            <a:endParaRPr lang="zh-CN" altLang="en-US" b="1" spc="300" dirty="0">
              <a:solidFill>
                <a:schemeClr val="bg2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71" name="TextBox 692"/>
          <p:cNvSpPr txBox="1"/>
          <p:nvPr/>
        </p:nvSpPr>
        <p:spPr bwMode="auto">
          <a:xfrm>
            <a:off x="7705923" y="2830104"/>
            <a:ext cx="1008609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spc="300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4.</a:t>
            </a:r>
            <a:r>
              <a:rPr lang="zh-CN" altLang="en-US" b="1" spc="300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面试</a:t>
            </a:r>
            <a:endParaRPr lang="zh-CN" altLang="en-US" b="1" spc="300" dirty="0">
              <a:solidFill>
                <a:schemeClr val="bg2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72" name="TextBox 692"/>
          <p:cNvSpPr txBox="1"/>
          <p:nvPr/>
        </p:nvSpPr>
        <p:spPr bwMode="auto">
          <a:xfrm>
            <a:off x="8433030" y="2198875"/>
            <a:ext cx="1008609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spc="300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5.</a:t>
            </a:r>
            <a:r>
              <a:rPr lang="zh-CN" altLang="en-US" b="1" spc="300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体检</a:t>
            </a:r>
            <a:endParaRPr lang="zh-CN" altLang="en-US" b="1" spc="300" dirty="0">
              <a:solidFill>
                <a:schemeClr val="bg2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73" name="TextBox 692"/>
          <p:cNvSpPr txBox="1"/>
          <p:nvPr/>
        </p:nvSpPr>
        <p:spPr bwMode="auto">
          <a:xfrm>
            <a:off x="9030565" y="1326965"/>
            <a:ext cx="1008609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spc="300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6.</a:t>
            </a:r>
            <a:r>
              <a:rPr lang="zh-CN" altLang="en-US" b="1" spc="300" dirty="0" smtClean="0">
                <a:solidFill>
                  <a:schemeClr val="bg2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  <a:cs typeface="Arial" pitchFamily="34" charset="0"/>
              </a:rPr>
              <a:t>录用</a:t>
            </a:r>
            <a:endParaRPr lang="zh-CN" altLang="en-US" b="1" spc="300" dirty="0">
              <a:solidFill>
                <a:schemeClr val="bg2">
                  <a:lumMod val="50000"/>
                </a:schemeClr>
              </a:solidFill>
              <a:latin typeface="微软雅黑" pitchFamily="34" charset="-122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75" name="文本框 86"/>
          <p:cNvSpPr txBox="1"/>
          <p:nvPr/>
        </p:nvSpPr>
        <p:spPr>
          <a:xfrm>
            <a:off x="422925" y="1121944"/>
            <a:ext cx="5603968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报名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截止</a:t>
            </a:r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到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17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24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时</a:t>
            </a:r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（北京时间</a:t>
            </a: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）；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  <a:buFont typeface="Wingdings" panose="05000000000000000000" pitchFamily="2" charset="2"/>
              <a:buChar char="n"/>
            </a:pP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建行</a:t>
            </a:r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官方网站“诚聘英才”频道</a:t>
            </a:r>
            <a:r>
              <a:rPr lang="en-US" altLang="zh-CN" dirty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job.ccb.com</a:t>
            </a:r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为简历投递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唯一官方途径</a:t>
            </a: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</a:pPr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网</a:t>
            </a:r>
            <a:r>
              <a:rPr lang="zh-CN" altLang="en-US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站位置：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20000"/>
              </a:lnSpc>
            </a:pPr>
            <a:r>
              <a:rPr lang="en-US" altLang="zh-CN" dirty="0" smtClean="0">
                <a:solidFill>
                  <a:schemeClr val="bg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b="1" dirty="0" smtClean="0">
                <a:hlinkClick r:id="rId2"/>
              </a:rPr>
              <a:t>招</a:t>
            </a:r>
            <a:r>
              <a:rPr lang="zh-CN" altLang="en-US" b="1" dirty="0" smtClean="0">
                <a:hlinkClick r:id="rId2"/>
              </a:rPr>
              <a:t>聘首页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-&gt;</a:t>
            </a:r>
            <a:r>
              <a:rPr lang="zh-CN" altLang="en-US" b="1" dirty="0" smtClean="0">
                <a:hlinkClick r:id="rId2"/>
              </a:rPr>
              <a:t>校园招聘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-&gt;</a:t>
            </a:r>
            <a:r>
              <a:rPr lang="zh-CN" altLang="en-US" b="1" dirty="0" smtClean="0">
                <a:hlinkClick r:id="rId2"/>
              </a:rPr>
              <a:t>子公司</a:t>
            </a:r>
            <a:r>
              <a:rPr lang="en-US" altLang="zh-CN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-&gt;</a:t>
            </a:r>
            <a:r>
              <a:rPr lang="zh-CN" altLang="en-US" b="1" dirty="0" smtClean="0">
                <a:hlinkClick r:id="rId2"/>
              </a:rPr>
              <a:t> 建信金融科技有限责任公司</a:t>
            </a:r>
            <a:r>
              <a:rPr lang="en-US" altLang="zh-CN" b="1" dirty="0" smtClean="0"/>
              <a:t>-&gt;</a:t>
            </a:r>
            <a:r>
              <a:rPr lang="zh-CN" altLang="en-US" b="1" u="sng" dirty="0" smtClean="0">
                <a:hlinkClick r:id="rId3"/>
              </a:rPr>
              <a:t>建信金融科技有限责任公司</a:t>
            </a:r>
            <a:r>
              <a:rPr lang="en-US" altLang="zh-CN" b="1" u="sng" dirty="0" smtClean="0">
                <a:hlinkClick r:id="rId3"/>
              </a:rPr>
              <a:t>2019</a:t>
            </a:r>
            <a:r>
              <a:rPr lang="zh-CN" altLang="en-US" b="1" u="sng" dirty="0" smtClean="0">
                <a:hlinkClick r:id="rId3"/>
              </a:rPr>
              <a:t>年度校</a:t>
            </a:r>
            <a:r>
              <a:rPr lang="zh-CN" altLang="en-US" b="1" u="sng" dirty="0" smtClean="0">
                <a:hlinkClick r:id="rId3"/>
              </a:rPr>
              <a:t>园招聘公告</a:t>
            </a:r>
            <a:r>
              <a:rPr lang="en-US" altLang="zh-CN" b="1" u="sng" dirty="0" smtClean="0"/>
              <a:t>-&gt;</a:t>
            </a:r>
            <a:r>
              <a:rPr lang="zh-CN" altLang="en-US" b="1" dirty="0" smtClean="0"/>
              <a:t>“我要应聘”</a:t>
            </a:r>
            <a:endParaRPr lang="en-US" altLang="zh-CN" dirty="0" smtClean="0">
              <a:solidFill>
                <a:schemeClr val="bg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>
            <a:extLst>
              <a:ext uri="{FF2B5EF4-FFF2-40B4-BE49-F238E27FC236}">
                <a16:creationId xmlns="" xmlns:a16="http://schemas.microsoft.com/office/drawing/2014/main" id="{A6500BE3-4FC9-C347-9CC4-EDC9EF9333B9}"/>
              </a:ext>
            </a:extLst>
          </p:cNvPr>
          <p:cNvSpPr/>
          <p:nvPr/>
        </p:nvSpPr>
        <p:spPr>
          <a:xfrm>
            <a:off x="505346" y="73245"/>
            <a:ext cx="38779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二</a:t>
            </a:r>
            <a:r>
              <a:rPr lang="zh-CN" altLang="en-US" sz="3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、应聘通道及流程</a:t>
            </a:r>
            <a:endParaRPr lang="zh-CN" altLang="en-US" sz="3200" b="1" dirty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172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="" xmlns:a16="http://schemas.microsoft.com/office/drawing/2014/main" id="{4E7605A9-A267-5D49-81B6-945DA4D60550}"/>
              </a:ext>
            </a:extLst>
          </p:cNvPr>
          <p:cNvSpPr txBox="1"/>
          <p:nvPr/>
        </p:nvSpPr>
        <p:spPr>
          <a:xfrm>
            <a:off x="1659025" y="2578595"/>
            <a:ext cx="97575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7200" b="1" dirty="0" smtClean="0">
                <a:solidFill>
                  <a:schemeClr val="bg1"/>
                </a:solidFill>
                <a:latin typeface="Arial"/>
                <a:ea typeface="微软雅黑"/>
                <a:sym typeface="Arial"/>
              </a:rPr>
              <a:t>欢迎您的到来！</a:t>
            </a:r>
            <a:endParaRPr kumimoji="1" lang="en-US" altLang="zh-CN" sz="7200" b="1" dirty="0" smtClean="0">
              <a:solidFill>
                <a:schemeClr val="bg1"/>
              </a:solidFill>
              <a:latin typeface="Arial"/>
              <a:ea typeface="微软雅黑"/>
              <a:sym typeface="Arial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938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solidFill>
          <a:srgbClr val="FFFFFF"/>
        </a:solidFill>
        <a:ln w="9525">
          <a:solidFill>
            <a:schemeClr val="accent1">
              <a:lumMod val="75000"/>
            </a:schemeClr>
          </a:solidFill>
          <a:round/>
          <a:headEnd/>
          <a:tailEnd/>
        </a:ln>
        <a:extLst/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algn="ctr">
          <a:defRPr sz="2400" dirty="0"/>
        </a:defPPr>
      </a:lstStyle>
    </a:sp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3326</TotalTime>
  <Words>2167</Words>
  <Application>Microsoft Office PowerPoint</Application>
  <PresentationFormat>自定义</PresentationFormat>
  <Paragraphs>248</Paragraphs>
  <Slides>20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1_Office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夏天</dc:creator>
  <cp:lastModifiedBy>Administrator</cp:lastModifiedBy>
  <cp:revision>392</cp:revision>
  <cp:lastPrinted>2018-05-15T14:39:33Z</cp:lastPrinted>
  <dcterms:created xsi:type="dcterms:W3CDTF">2018-05-15T06:36:52Z</dcterms:created>
  <dcterms:modified xsi:type="dcterms:W3CDTF">2018-09-26T03:50:21Z</dcterms:modified>
</cp:coreProperties>
</file>